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31"/>
  </p:notesMasterIdLst>
  <p:sldIdLst>
    <p:sldId id="257" r:id="rId3"/>
    <p:sldId id="264" r:id="rId4"/>
    <p:sldId id="265" r:id="rId5"/>
    <p:sldId id="266" r:id="rId6"/>
    <p:sldId id="267" r:id="rId7"/>
    <p:sldId id="268" r:id="rId8"/>
    <p:sldId id="269" r:id="rId9"/>
    <p:sldId id="270" r:id="rId10"/>
    <p:sldId id="271" r:id="rId11"/>
    <p:sldId id="272" r:id="rId12"/>
    <p:sldId id="273" r:id="rId13"/>
    <p:sldId id="262" r:id="rId14"/>
    <p:sldId id="274" r:id="rId15"/>
    <p:sldId id="261" r:id="rId16"/>
    <p:sldId id="276" r:id="rId17"/>
    <p:sldId id="281" r:id="rId18"/>
    <p:sldId id="280" r:id="rId19"/>
    <p:sldId id="278" r:id="rId20"/>
    <p:sldId id="279" r:id="rId21"/>
    <p:sldId id="260" r:id="rId22"/>
    <p:sldId id="282" r:id="rId23"/>
    <p:sldId id="259" r:id="rId24"/>
    <p:sldId id="284" r:id="rId25"/>
    <p:sldId id="286" r:id="rId26"/>
    <p:sldId id="283" r:id="rId27"/>
    <p:sldId id="258" r:id="rId28"/>
    <p:sldId id="285" r:id="rId29"/>
    <p:sldId id="2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30" d="100"/>
          <a:sy n="30" d="100"/>
        </p:scale>
        <p:origin x="41" y="6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Jinning" userId="a63bbce9a8832612" providerId="LiveId" clId="{E589788E-0E7D-424F-8DA0-C9E27A5AB597}"/>
    <pc:docChg chg="modSld">
      <pc:chgData name="Yang Jinning" userId="a63bbce9a8832612" providerId="LiveId" clId="{E589788E-0E7D-424F-8DA0-C9E27A5AB597}" dt="2020-04-13T00:14:38.125" v="6" actId="14100"/>
      <pc:docMkLst>
        <pc:docMk/>
      </pc:docMkLst>
      <pc:sldChg chg="addSp modSp">
        <pc:chgData name="Yang Jinning" userId="a63bbce9a8832612" providerId="LiveId" clId="{E589788E-0E7D-424F-8DA0-C9E27A5AB597}" dt="2020-04-13T00:14:38.125" v="6" actId="14100"/>
        <pc:sldMkLst>
          <pc:docMk/>
          <pc:sldMk cId="796383942" sldId="279"/>
        </pc:sldMkLst>
        <pc:picChg chg="add mod">
          <ac:chgData name="Yang Jinning" userId="a63bbce9a8832612" providerId="LiveId" clId="{E589788E-0E7D-424F-8DA0-C9E27A5AB597}" dt="2020-04-13T00:14:38.125" v="6" actId="14100"/>
          <ac:picMkLst>
            <pc:docMk/>
            <pc:sldMk cId="796383942" sldId="279"/>
            <ac:picMk id="5" creationId="{0F368F8C-1270-41D2-BA30-024A65AB4A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A57E4-433C-4AE9-BE52-3B47697D59F3}" type="datetimeFigureOut">
              <a:rPr lang="en-US"/>
              <a:t>4/12/2020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83DC1-0227-4474-BE5A-2D774B24C782}" type="slidenum">
              <a:rPr lang="en-US"/>
              <a:t>‹#›</a:t>
            </a:fld>
            <a:endParaRPr lang="en-US"/>
          </a:p>
        </p:txBody>
      </p:sp>
    </p:spTree>
    <p:extLst>
      <p:ext uri="{BB962C8B-B14F-4D97-AF65-F5344CB8AC3E}">
        <p14:creationId xmlns:p14="http://schemas.microsoft.com/office/powerpoint/2010/main" val="319221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a:t>
            </a:fld>
            <a:endParaRPr lang="zh-CN" altLang="en-US"/>
          </a:p>
        </p:txBody>
      </p:sp>
    </p:spTree>
    <p:extLst>
      <p:ext uri="{BB962C8B-B14F-4D97-AF65-F5344CB8AC3E}">
        <p14:creationId xmlns:p14="http://schemas.microsoft.com/office/powerpoint/2010/main" val="495139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10</a:t>
            </a:fld>
            <a:endParaRPr lang="zh-CN" altLang="en-US"/>
          </a:p>
        </p:txBody>
      </p:sp>
    </p:spTree>
    <p:extLst>
      <p:ext uri="{BB962C8B-B14F-4D97-AF65-F5344CB8AC3E}">
        <p14:creationId xmlns:p14="http://schemas.microsoft.com/office/powerpoint/2010/main" val="1399202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11</a:t>
            </a:fld>
            <a:endParaRPr lang="zh-CN" altLang="en-US"/>
          </a:p>
        </p:txBody>
      </p:sp>
    </p:spTree>
    <p:extLst>
      <p:ext uri="{BB962C8B-B14F-4D97-AF65-F5344CB8AC3E}">
        <p14:creationId xmlns:p14="http://schemas.microsoft.com/office/powerpoint/2010/main" val="126799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12</a:t>
            </a:fld>
            <a:endParaRPr lang="zh-CN" altLang="en-US"/>
          </a:p>
        </p:txBody>
      </p:sp>
    </p:spTree>
    <p:extLst>
      <p:ext uri="{BB962C8B-B14F-4D97-AF65-F5344CB8AC3E}">
        <p14:creationId xmlns:p14="http://schemas.microsoft.com/office/powerpoint/2010/main" val="868377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13</a:t>
            </a:fld>
            <a:endParaRPr lang="zh-CN" altLang="en-US"/>
          </a:p>
        </p:txBody>
      </p:sp>
    </p:spTree>
    <p:extLst>
      <p:ext uri="{BB962C8B-B14F-4D97-AF65-F5344CB8AC3E}">
        <p14:creationId xmlns:p14="http://schemas.microsoft.com/office/powerpoint/2010/main" val="256332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14</a:t>
            </a:fld>
            <a:endParaRPr lang="zh-CN" altLang="en-US"/>
          </a:p>
        </p:txBody>
      </p:sp>
    </p:spTree>
    <p:extLst>
      <p:ext uri="{BB962C8B-B14F-4D97-AF65-F5344CB8AC3E}">
        <p14:creationId xmlns:p14="http://schemas.microsoft.com/office/powerpoint/2010/main" val="238168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15</a:t>
            </a:fld>
            <a:endParaRPr lang="zh-CN" altLang="en-US"/>
          </a:p>
        </p:txBody>
      </p:sp>
    </p:spTree>
    <p:extLst>
      <p:ext uri="{BB962C8B-B14F-4D97-AF65-F5344CB8AC3E}">
        <p14:creationId xmlns:p14="http://schemas.microsoft.com/office/powerpoint/2010/main" val="3296064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16</a:t>
            </a:fld>
            <a:endParaRPr lang="zh-CN" altLang="en-US"/>
          </a:p>
        </p:txBody>
      </p:sp>
    </p:spTree>
    <p:extLst>
      <p:ext uri="{BB962C8B-B14F-4D97-AF65-F5344CB8AC3E}">
        <p14:creationId xmlns:p14="http://schemas.microsoft.com/office/powerpoint/2010/main" val="1843530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17</a:t>
            </a:fld>
            <a:endParaRPr lang="zh-CN" altLang="en-US"/>
          </a:p>
        </p:txBody>
      </p:sp>
    </p:spTree>
    <p:extLst>
      <p:ext uri="{BB962C8B-B14F-4D97-AF65-F5344CB8AC3E}">
        <p14:creationId xmlns:p14="http://schemas.microsoft.com/office/powerpoint/2010/main" val="2190601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18</a:t>
            </a:fld>
            <a:endParaRPr lang="zh-CN" altLang="en-US"/>
          </a:p>
        </p:txBody>
      </p:sp>
    </p:spTree>
    <p:extLst>
      <p:ext uri="{BB962C8B-B14F-4D97-AF65-F5344CB8AC3E}">
        <p14:creationId xmlns:p14="http://schemas.microsoft.com/office/powerpoint/2010/main" val="213970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19</a:t>
            </a:fld>
            <a:endParaRPr lang="zh-CN" altLang="en-US"/>
          </a:p>
        </p:txBody>
      </p:sp>
    </p:spTree>
    <p:extLst>
      <p:ext uri="{BB962C8B-B14F-4D97-AF65-F5344CB8AC3E}">
        <p14:creationId xmlns:p14="http://schemas.microsoft.com/office/powerpoint/2010/main" val="280615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a:t>
            </a:fld>
            <a:endParaRPr lang="zh-CN" altLang="en-US"/>
          </a:p>
        </p:txBody>
      </p:sp>
    </p:spTree>
    <p:extLst>
      <p:ext uri="{BB962C8B-B14F-4D97-AF65-F5344CB8AC3E}">
        <p14:creationId xmlns:p14="http://schemas.microsoft.com/office/powerpoint/2010/main" val="3961312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20</a:t>
            </a:fld>
            <a:endParaRPr lang="zh-CN" altLang="en-US"/>
          </a:p>
        </p:txBody>
      </p:sp>
    </p:spTree>
    <p:extLst>
      <p:ext uri="{BB962C8B-B14F-4D97-AF65-F5344CB8AC3E}">
        <p14:creationId xmlns:p14="http://schemas.microsoft.com/office/powerpoint/2010/main" val="1564825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21</a:t>
            </a:fld>
            <a:endParaRPr lang="zh-CN" altLang="en-US"/>
          </a:p>
        </p:txBody>
      </p:sp>
    </p:spTree>
    <p:extLst>
      <p:ext uri="{BB962C8B-B14F-4D97-AF65-F5344CB8AC3E}">
        <p14:creationId xmlns:p14="http://schemas.microsoft.com/office/powerpoint/2010/main" val="1703884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22</a:t>
            </a:fld>
            <a:endParaRPr lang="zh-CN" altLang="en-US"/>
          </a:p>
        </p:txBody>
      </p:sp>
    </p:spTree>
    <p:extLst>
      <p:ext uri="{BB962C8B-B14F-4D97-AF65-F5344CB8AC3E}">
        <p14:creationId xmlns:p14="http://schemas.microsoft.com/office/powerpoint/2010/main" val="2554193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23</a:t>
            </a:fld>
            <a:endParaRPr lang="zh-CN" altLang="en-US"/>
          </a:p>
        </p:txBody>
      </p:sp>
    </p:spTree>
    <p:extLst>
      <p:ext uri="{BB962C8B-B14F-4D97-AF65-F5344CB8AC3E}">
        <p14:creationId xmlns:p14="http://schemas.microsoft.com/office/powerpoint/2010/main" val="1639532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24</a:t>
            </a:fld>
            <a:endParaRPr lang="zh-CN" altLang="en-US"/>
          </a:p>
        </p:txBody>
      </p:sp>
    </p:spTree>
    <p:extLst>
      <p:ext uri="{BB962C8B-B14F-4D97-AF65-F5344CB8AC3E}">
        <p14:creationId xmlns:p14="http://schemas.microsoft.com/office/powerpoint/2010/main" val="1186698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25</a:t>
            </a:fld>
            <a:endParaRPr lang="zh-CN" altLang="en-US"/>
          </a:p>
        </p:txBody>
      </p:sp>
    </p:spTree>
    <p:extLst>
      <p:ext uri="{BB962C8B-B14F-4D97-AF65-F5344CB8AC3E}">
        <p14:creationId xmlns:p14="http://schemas.microsoft.com/office/powerpoint/2010/main" val="3596173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26</a:t>
            </a:fld>
            <a:endParaRPr lang="zh-CN" altLang="en-US"/>
          </a:p>
        </p:txBody>
      </p:sp>
    </p:spTree>
    <p:extLst>
      <p:ext uri="{BB962C8B-B14F-4D97-AF65-F5344CB8AC3E}">
        <p14:creationId xmlns:p14="http://schemas.microsoft.com/office/powerpoint/2010/main" val="71262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27</a:t>
            </a:fld>
            <a:endParaRPr lang="zh-CN" altLang="en-US"/>
          </a:p>
        </p:txBody>
      </p:sp>
    </p:spTree>
    <p:extLst>
      <p:ext uri="{BB962C8B-B14F-4D97-AF65-F5344CB8AC3E}">
        <p14:creationId xmlns:p14="http://schemas.microsoft.com/office/powerpoint/2010/main" val="3438208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28</a:t>
            </a:fld>
            <a:endParaRPr lang="zh-CN" altLang="en-US"/>
          </a:p>
        </p:txBody>
      </p:sp>
    </p:spTree>
    <p:extLst>
      <p:ext uri="{BB962C8B-B14F-4D97-AF65-F5344CB8AC3E}">
        <p14:creationId xmlns:p14="http://schemas.microsoft.com/office/powerpoint/2010/main" val="2394975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3</a:t>
            </a:fld>
            <a:endParaRPr lang="zh-CN" altLang="en-US"/>
          </a:p>
        </p:txBody>
      </p:sp>
    </p:spTree>
    <p:extLst>
      <p:ext uri="{BB962C8B-B14F-4D97-AF65-F5344CB8AC3E}">
        <p14:creationId xmlns:p14="http://schemas.microsoft.com/office/powerpoint/2010/main" val="2000416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4</a:t>
            </a:fld>
            <a:endParaRPr lang="zh-CN" altLang="en-US"/>
          </a:p>
        </p:txBody>
      </p:sp>
    </p:spTree>
    <p:extLst>
      <p:ext uri="{BB962C8B-B14F-4D97-AF65-F5344CB8AC3E}">
        <p14:creationId xmlns:p14="http://schemas.microsoft.com/office/powerpoint/2010/main" val="2653285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5</a:t>
            </a:fld>
            <a:endParaRPr lang="zh-CN" altLang="en-US"/>
          </a:p>
        </p:txBody>
      </p:sp>
    </p:spTree>
    <p:extLst>
      <p:ext uri="{BB962C8B-B14F-4D97-AF65-F5344CB8AC3E}">
        <p14:creationId xmlns:p14="http://schemas.microsoft.com/office/powerpoint/2010/main" val="2201691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6</a:t>
            </a:fld>
            <a:endParaRPr lang="zh-CN" altLang="en-US"/>
          </a:p>
        </p:txBody>
      </p:sp>
    </p:spTree>
    <p:extLst>
      <p:ext uri="{BB962C8B-B14F-4D97-AF65-F5344CB8AC3E}">
        <p14:creationId xmlns:p14="http://schemas.microsoft.com/office/powerpoint/2010/main" val="3290438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7</a:t>
            </a:fld>
            <a:endParaRPr lang="zh-CN" altLang="en-US"/>
          </a:p>
        </p:txBody>
      </p:sp>
    </p:spTree>
    <p:extLst>
      <p:ext uri="{BB962C8B-B14F-4D97-AF65-F5344CB8AC3E}">
        <p14:creationId xmlns:p14="http://schemas.microsoft.com/office/powerpoint/2010/main" val="1439872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8</a:t>
            </a:fld>
            <a:endParaRPr lang="zh-CN" altLang="en-US"/>
          </a:p>
        </p:txBody>
      </p:sp>
    </p:spTree>
    <p:extLst>
      <p:ext uri="{BB962C8B-B14F-4D97-AF65-F5344CB8AC3E}">
        <p14:creationId xmlns:p14="http://schemas.microsoft.com/office/powerpoint/2010/main" val="399824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2AC10D-68B4-4767-8F9B-23F5644F88D0}" type="slidenum">
              <a:rPr lang="zh-CN" altLang="en-US" smtClean="0"/>
              <a:t>9</a:t>
            </a:fld>
            <a:endParaRPr lang="zh-CN" altLang="en-US"/>
          </a:p>
        </p:txBody>
      </p:sp>
    </p:spTree>
    <p:extLst>
      <p:ext uri="{BB962C8B-B14F-4D97-AF65-F5344CB8AC3E}">
        <p14:creationId xmlns:p14="http://schemas.microsoft.com/office/powerpoint/2010/main" val="245992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556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Tree>
    <p:extLst>
      <p:ext uri="{BB962C8B-B14F-4D97-AF65-F5344CB8AC3E}">
        <p14:creationId xmlns:p14="http://schemas.microsoft.com/office/powerpoint/2010/main" val="187236449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952455" y="-12701"/>
            <a:ext cx="10492980" cy="6858001"/>
          </a:xfrm>
          <a:prstGeom prst="rect">
            <a:avLst/>
          </a:prstGeom>
        </p:spPr>
      </p:pic>
    </p:spTree>
    <p:extLst>
      <p:ext uri="{BB962C8B-B14F-4D97-AF65-F5344CB8AC3E}">
        <p14:creationId xmlns:p14="http://schemas.microsoft.com/office/powerpoint/2010/main" val="410897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Tree>
    <p:extLst>
      <p:ext uri="{BB962C8B-B14F-4D97-AF65-F5344CB8AC3E}">
        <p14:creationId xmlns:p14="http://schemas.microsoft.com/office/powerpoint/2010/main" val="2450075595"/>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Tree>
    <p:extLst>
      <p:ext uri="{BB962C8B-B14F-4D97-AF65-F5344CB8AC3E}">
        <p14:creationId xmlns:p14="http://schemas.microsoft.com/office/powerpoint/2010/main" val="508101870"/>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Tree>
    <p:extLst>
      <p:ext uri="{BB962C8B-B14F-4D97-AF65-F5344CB8AC3E}">
        <p14:creationId xmlns:p14="http://schemas.microsoft.com/office/powerpoint/2010/main" val="207532741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charset="0"/>
                <a:ea typeface="Segoe UI Light" charset="0"/>
                <a:cs typeface="Segoe UI Light"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charset="0"/>
                <a:ea typeface="Segoe UI Light" charset="0"/>
                <a:cs typeface="Segoe UI Light"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charset="0"/>
                <a:ea typeface="Segoe UI Light" charset="0"/>
                <a:cs typeface="Segoe UI Light"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63" r:id="rId3"/>
    <p:sldLayoutId id="2147483687" r:id="rId4"/>
    <p:sldLayoutId id="2147483665" r:id="rId5"/>
    <p:sldLayoutId id="2147483685"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79" r:id="rId3"/>
    <p:sldLayoutId id="2147483680" r:id="rId4"/>
    <p:sldLayoutId id="2147483681" r:id="rId5"/>
    <p:sldLayoutId id="2147483682" r:id="rId6"/>
    <p:sldLayoutId id="2147483662" r:id="rId7"/>
    <p:sldLayoutId id="214748366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6046971" y="1132893"/>
            <a:ext cx="5433604"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400" dirty="0">
                <a:solidFill>
                  <a:srgbClr val="000000"/>
                </a:solidFill>
                <a:latin typeface="+mj-lt"/>
                <a:ea typeface="+mj-ea"/>
                <a:cs typeface="+mj-cs"/>
              </a:rPr>
              <a:t> Daycare Project</a:t>
            </a:r>
          </a:p>
          <a:p>
            <a:pPr>
              <a:lnSpc>
                <a:spcPct val="90000"/>
              </a:lnSpc>
              <a:spcBef>
                <a:spcPct val="0"/>
              </a:spcBef>
              <a:spcAft>
                <a:spcPts val="600"/>
              </a:spcAft>
            </a:pPr>
            <a:r>
              <a:rPr lang="en-US" altLang="zh-CN" sz="4400" dirty="0">
                <a:solidFill>
                  <a:srgbClr val="000000"/>
                </a:solidFill>
                <a:latin typeface="+mj-lt"/>
                <a:ea typeface="+mj-ea"/>
                <a:cs typeface="Segoe UI"/>
              </a:rPr>
              <a:t>                </a:t>
            </a:r>
          </a:p>
        </p:txBody>
      </p:sp>
      <p:sp>
        <p:nvSpPr>
          <p:cNvPr id="1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图片 6" descr="A picture containing indoor, cake, toy, table&#10;&#10;Description generated with very high confidence">
            <a:extLst>
              <a:ext uri="{FF2B5EF4-FFF2-40B4-BE49-F238E27FC236}">
                <a16:creationId xmlns:a16="http://schemas.microsoft.com/office/drawing/2014/main" id="{C4DD7133-5FA6-49E9-A77F-64CCCA81CF85}"/>
              </a:ext>
            </a:extLst>
          </p:cNvPr>
          <p:cNvPicPr>
            <a:picLocks noChangeAspect="1"/>
          </p:cNvPicPr>
          <p:nvPr/>
        </p:nvPicPr>
        <p:blipFill rotWithShape="1">
          <a:blip r:embed="rId4">
            <a:alphaModFix/>
          </a:blip>
          <a:srcRect l="25585" r="1470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6" name="副标题 2">
            <a:extLst>
              <a:ext uri="{FF2B5EF4-FFF2-40B4-BE49-F238E27FC236}">
                <a16:creationId xmlns:a16="http://schemas.microsoft.com/office/drawing/2014/main" id="{A28281DA-1B40-4EBE-B49F-60F4353E44FF}"/>
              </a:ext>
            </a:extLst>
          </p:cNvPr>
          <p:cNvSpPr txBox="1">
            <a:spLocks/>
          </p:cNvSpPr>
          <p:nvPr/>
        </p:nvSpPr>
        <p:spPr>
          <a:xfrm>
            <a:off x="6090574" y="2421682"/>
            <a:ext cx="4977578" cy="3639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a:solidFill>
                <a:srgbClr val="000000"/>
              </a:solidFill>
            </a:endParaRPr>
          </a:p>
          <a:p>
            <a:endParaRPr lang="en-US" sz="2000">
              <a:solidFill>
                <a:srgbClr val="000000"/>
              </a:solidFill>
            </a:endParaRPr>
          </a:p>
          <a:p>
            <a:r>
              <a:rPr lang="en-US" sz="2400" dirty="0" err="1">
                <a:solidFill>
                  <a:srgbClr val="000000"/>
                </a:solidFill>
              </a:rPr>
              <a:t>Hanzhang</a:t>
            </a:r>
            <a:r>
              <a:rPr lang="en-US" sz="2400" dirty="0">
                <a:solidFill>
                  <a:srgbClr val="000000"/>
                </a:solidFill>
              </a:rPr>
              <a:t> Wang  00</a:t>
            </a:r>
            <a:r>
              <a:rPr lang="en-US" sz="2400" dirty="0">
                <a:ea typeface="+mn-lt"/>
                <a:cs typeface="+mn-lt"/>
              </a:rPr>
              <a:t>1010009</a:t>
            </a:r>
            <a:endParaRPr lang="en-US" sz="2400">
              <a:solidFill>
                <a:srgbClr val="000000"/>
              </a:solidFill>
              <a:cs typeface="Segoe UI"/>
            </a:endParaRPr>
          </a:p>
          <a:p>
            <a:r>
              <a:rPr lang="en-US" sz="2400" dirty="0" err="1">
                <a:solidFill>
                  <a:srgbClr val="000000"/>
                </a:solidFill>
              </a:rPr>
              <a:t>Jiatian</a:t>
            </a:r>
            <a:r>
              <a:rPr lang="en-US" sz="2400" dirty="0">
                <a:solidFill>
                  <a:srgbClr val="000000"/>
                </a:solidFill>
              </a:rPr>
              <a:t> Li  00</a:t>
            </a:r>
            <a:r>
              <a:rPr lang="en-US" sz="2400" dirty="0">
                <a:ea typeface="+mn-lt"/>
                <a:cs typeface="+mn-lt"/>
              </a:rPr>
              <a:t>1023304</a:t>
            </a:r>
            <a:endParaRPr lang="en-US" sz="2400">
              <a:solidFill>
                <a:srgbClr val="000000"/>
              </a:solidFill>
              <a:cs typeface="Segoe UI"/>
            </a:endParaRPr>
          </a:p>
          <a:p>
            <a:r>
              <a:rPr lang="en-US" sz="2400" dirty="0" err="1">
                <a:solidFill>
                  <a:srgbClr val="000000"/>
                </a:solidFill>
              </a:rPr>
              <a:t>Jinning</a:t>
            </a:r>
            <a:r>
              <a:rPr lang="en-US" sz="2400" dirty="0">
                <a:solidFill>
                  <a:srgbClr val="000000"/>
                </a:solidFill>
              </a:rPr>
              <a:t> Yang  </a:t>
            </a:r>
            <a:r>
              <a:rPr lang="en-US" sz="2400" dirty="0">
                <a:solidFill>
                  <a:srgbClr val="000000"/>
                </a:solidFill>
                <a:ea typeface="+mn-lt"/>
                <a:cs typeface="+mn-lt"/>
              </a:rPr>
              <a:t>00</a:t>
            </a:r>
            <a:r>
              <a:rPr lang="en-US" sz="2400" dirty="0">
                <a:ea typeface="+mn-lt"/>
                <a:cs typeface="+mn-lt"/>
              </a:rPr>
              <a:t>1029162</a:t>
            </a:r>
            <a:endParaRPr lang="en-US" sz="2400">
              <a:solidFill>
                <a:srgbClr val="000000"/>
              </a:solidFill>
              <a:cs typeface="Segoe UI"/>
            </a:endParaRPr>
          </a:p>
          <a:p>
            <a:r>
              <a:rPr lang="en-US" sz="2400" dirty="0" err="1">
                <a:solidFill>
                  <a:srgbClr val="000000"/>
                </a:solidFill>
                <a:ea typeface="+mn-lt"/>
                <a:cs typeface="+mn-lt"/>
              </a:rPr>
              <a:t>Haojie</a:t>
            </a:r>
            <a:r>
              <a:rPr lang="en-US" sz="2400" dirty="0">
                <a:solidFill>
                  <a:srgbClr val="000000"/>
                </a:solidFill>
                <a:ea typeface="+mn-lt"/>
                <a:cs typeface="+mn-lt"/>
              </a:rPr>
              <a:t> Zhang 001029757</a:t>
            </a:r>
            <a:endParaRPr lang="en-US" sz="2400" dirty="0">
              <a:solidFill>
                <a:srgbClr val="000000"/>
              </a:solidFill>
              <a:cs typeface="Segoe UI"/>
            </a:endParaRPr>
          </a:p>
          <a:p>
            <a:endParaRPr lang="en-US" sz="2000" dirty="0">
              <a:solidFill>
                <a:srgbClr val="000000"/>
              </a:solidFill>
              <a:cs typeface="Segoe UI"/>
            </a:endParaRPr>
          </a:p>
          <a:p>
            <a:endParaRPr lang="en-US" sz="2000">
              <a:solidFill>
                <a:srgbClr val="000000"/>
              </a:solidFill>
              <a:cs typeface="Segoe UI"/>
            </a:endParaRPr>
          </a:p>
        </p:txBody>
      </p:sp>
    </p:spTree>
    <p:extLst>
      <p:ext uri="{BB962C8B-B14F-4D97-AF65-F5344CB8AC3E}">
        <p14:creationId xmlns:p14="http://schemas.microsoft.com/office/powerpoint/2010/main" val="3044865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5007"/>
            <a:ext cx="1731949" cy="553998"/>
          </a:xfrm>
          <a:prstGeom prst="rect">
            <a:avLst/>
          </a:prstGeom>
        </p:spPr>
        <p:txBody>
          <a:bodyPr wrap="none" anchor="t">
            <a:spAutoFit/>
          </a:bodyPr>
          <a:lstStyle/>
          <a:p>
            <a:r>
              <a:rPr kumimoji="1" lang="en-US" altLang="zh-CN" sz="1600" b="1">
                <a:ea typeface="微软雅黑"/>
              </a:rPr>
              <a:t>Key Screen Shot</a:t>
            </a:r>
            <a:endParaRPr lang="zh-CN" altLang="en-US" sz="1600" b="1">
              <a:ea typeface="微软雅黑"/>
              <a:cs typeface="Segoe UI"/>
            </a:endParaRPr>
          </a:p>
          <a:p>
            <a:endParaRPr lang="zh-CN" altLang="en-US" sz="1400" b="1" dirty="0"/>
          </a:p>
        </p:txBody>
      </p:sp>
      <p:sp>
        <p:nvSpPr>
          <p:cNvPr id="3" name="椭圆 2"/>
          <p:cNvSpPr/>
          <p:nvPr/>
        </p:nvSpPr>
        <p:spPr>
          <a:xfrm>
            <a:off x="2580137" y="183137"/>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pic>
        <p:nvPicPr>
          <p:cNvPr id="6" name="图片 5"/>
          <p:cNvPicPr>
            <a:picLocks noChangeAspect="1"/>
          </p:cNvPicPr>
          <p:nvPr/>
        </p:nvPicPr>
        <p:blipFill rotWithShape="1">
          <a:blip r:embed="rId3"/>
          <a:srcRect l="48897"/>
          <a:stretch/>
        </p:blipFill>
        <p:spPr>
          <a:xfrm>
            <a:off x="-8468" y="356349"/>
            <a:ext cx="3137336" cy="6145301"/>
          </a:xfrm>
          <a:prstGeom prst="rect">
            <a:avLst/>
          </a:prstGeom>
        </p:spPr>
      </p:pic>
      <p:pic>
        <p:nvPicPr>
          <p:cNvPr id="5" name="图片 4"/>
          <p:cNvPicPr>
            <a:picLocks noChangeAspect="1"/>
          </p:cNvPicPr>
          <p:nvPr/>
        </p:nvPicPr>
        <p:blipFill rotWithShape="1">
          <a:blip r:embed="rId4"/>
          <a:srcRect l="49574"/>
          <a:stretch/>
        </p:blipFill>
        <p:spPr>
          <a:xfrm>
            <a:off x="-8468" y="2435266"/>
            <a:ext cx="1002201" cy="1987468"/>
          </a:xfrm>
          <a:prstGeom prst="rect">
            <a:avLst/>
          </a:prstGeom>
        </p:spPr>
      </p:pic>
      <p:pic>
        <p:nvPicPr>
          <p:cNvPr id="4" name="Picture 7" descr="A screenshot of a cell phone&#10;&#10;Description generated with very high confidence">
            <a:extLst>
              <a:ext uri="{FF2B5EF4-FFF2-40B4-BE49-F238E27FC236}">
                <a16:creationId xmlns:a16="http://schemas.microsoft.com/office/drawing/2014/main" id="{D13C1795-C355-4117-80D0-946E5A738BAB}"/>
              </a:ext>
            </a:extLst>
          </p:cNvPr>
          <p:cNvPicPr>
            <a:picLocks noChangeAspect="1"/>
          </p:cNvPicPr>
          <p:nvPr/>
        </p:nvPicPr>
        <p:blipFill>
          <a:blip r:embed="rId5"/>
          <a:stretch>
            <a:fillRect/>
          </a:stretch>
        </p:blipFill>
        <p:spPr>
          <a:xfrm>
            <a:off x="3397623" y="1378711"/>
            <a:ext cx="8229600" cy="4100579"/>
          </a:xfrm>
          <a:prstGeom prst="rect">
            <a:avLst/>
          </a:prstGeom>
        </p:spPr>
      </p:pic>
    </p:spTree>
    <p:extLst>
      <p:ext uri="{BB962C8B-B14F-4D97-AF65-F5344CB8AC3E}">
        <p14:creationId xmlns:p14="http://schemas.microsoft.com/office/powerpoint/2010/main" val="239510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5007"/>
            <a:ext cx="1731949" cy="553998"/>
          </a:xfrm>
          <a:prstGeom prst="rect">
            <a:avLst/>
          </a:prstGeom>
        </p:spPr>
        <p:txBody>
          <a:bodyPr wrap="none" anchor="t">
            <a:spAutoFit/>
          </a:bodyPr>
          <a:lstStyle/>
          <a:p>
            <a:r>
              <a:rPr kumimoji="1" lang="en-US" altLang="zh-CN" sz="1600" b="1">
                <a:ea typeface="微软雅黑"/>
              </a:rPr>
              <a:t>Key Screen Shot</a:t>
            </a:r>
            <a:endParaRPr lang="zh-CN" altLang="en-US" sz="1600" b="1">
              <a:ea typeface="微软雅黑"/>
              <a:cs typeface="Segoe UI"/>
            </a:endParaRPr>
          </a:p>
          <a:p>
            <a:endParaRPr lang="zh-CN" altLang="en-US" sz="1400" b="1" dirty="0"/>
          </a:p>
        </p:txBody>
      </p:sp>
      <p:sp>
        <p:nvSpPr>
          <p:cNvPr id="3" name="椭圆 2"/>
          <p:cNvSpPr/>
          <p:nvPr/>
        </p:nvSpPr>
        <p:spPr>
          <a:xfrm>
            <a:off x="2580137" y="183137"/>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pic>
        <p:nvPicPr>
          <p:cNvPr id="6" name="图片 5"/>
          <p:cNvPicPr>
            <a:picLocks noChangeAspect="1"/>
          </p:cNvPicPr>
          <p:nvPr/>
        </p:nvPicPr>
        <p:blipFill rotWithShape="1">
          <a:blip r:embed="rId3"/>
          <a:srcRect l="48897"/>
          <a:stretch/>
        </p:blipFill>
        <p:spPr>
          <a:xfrm>
            <a:off x="-8468" y="356349"/>
            <a:ext cx="3137336" cy="6145301"/>
          </a:xfrm>
          <a:prstGeom prst="rect">
            <a:avLst/>
          </a:prstGeom>
        </p:spPr>
      </p:pic>
      <p:pic>
        <p:nvPicPr>
          <p:cNvPr id="5" name="图片 4"/>
          <p:cNvPicPr>
            <a:picLocks noChangeAspect="1"/>
          </p:cNvPicPr>
          <p:nvPr/>
        </p:nvPicPr>
        <p:blipFill rotWithShape="1">
          <a:blip r:embed="rId4"/>
          <a:srcRect l="49574"/>
          <a:stretch/>
        </p:blipFill>
        <p:spPr>
          <a:xfrm>
            <a:off x="-8468" y="2435266"/>
            <a:ext cx="1002201" cy="1987468"/>
          </a:xfrm>
          <a:prstGeom prst="rect">
            <a:avLst/>
          </a:prstGeom>
        </p:spPr>
      </p:pic>
      <p:pic>
        <p:nvPicPr>
          <p:cNvPr id="4" name="Picture 7" descr="A screenshot of a cell phone&#10;&#10;Description generated with very high confidence">
            <a:extLst>
              <a:ext uri="{FF2B5EF4-FFF2-40B4-BE49-F238E27FC236}">
                <a16:creationId xmlns:a16="http://schemas.microsoft.com/office/drawing/2014/main" id="{F29C026D-FBE1-4A73-93B8-9DBAA574C704}"/>
              </a:ext>
            </a:extLst>
          </p:cNvPr>
          <p:cNvPicPr>
            <a:picLocks noChangeAspect="1"/>
          </p:cNvPicPr>
          <p:nvPr/>
        </p:nvPicPr>
        <p:blipFill>
          <a:blip r:embed="rId5"/>
          <a:stretch>
            <a:fillRect/>
          </a:stretch>
        </p:blipFill>
        <p:spPr>
          <a:xfrm>
            <a:off x="3541059" y="724400"/>
            <a:ext cx="7404847" cy="5409199"/>
          </a:xfrm>
          <a:prstGeom prst="rect">
            <a:avLst/>
          </a:prstGeom>
        </p:spPr>
      </p:pic>
    </p:spTree>
    <p:extLst>
      <p:ext uri="{BB962C8B-B14F-4D97-AF65-F5344CB8AC3E}">
        <p14:creationId xmlns:p14="http://schemas.microsoft.com/office/powerpoint/2010/main" val="62380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1760547"/>
          </a:xfrm>
          <a:prstGeom prst="rect">
            <a:avLst/>
          </a:prstGeom>
          <a:noFill/>
        </p:spPr>
        <p:txBody>
          <a:bodyPr wrap="square" rtlCol="0" anchor="t">
            <a:spAutoFit/>
          </a:bodyPr>
          <a:lstStyle/>
          <a:p>
            <a:pPr algn="ctr" defTabSz="609585">
              <a:lnSpc>
                <a:spcPct val="130000"/>
              </a:lnSpc>
            </a:pPr>
            <a:r>
              <a:rPr lang="en-US" altLang="zh-CN" sz="4400" b="1">
                <a:latin typeface="+mj-lt"/>
                <a:ea typeface="微软雅黑"/>
              </a:rPr>
              <a:t>PART TWO</a:t>
            </a:r>
            <a:endParaRPr lang="en-US" altLang="zh-CN" sz="4400" b="1" dirty="0">
              <a:latin typeface="+mj-lt"/>
              <a:ea typeface="微软雅黑" charset="0"/>
            </a:endParaRPr>
          </a:p>
          <a:p>
            <a:pPr algn="ctr" defTabSz="609585">
              <a:lnSpc>
                <a:spcPct val="130000"/>
              </a:lnSpc>
            </a:pPr>
            <a:endParaRPr lang="en-US" altLang="zh-CN" sz="4400" b="1" dirty="0">
              <a:latin typeface="+mj-lt"/>
              <a:ea typeface="微软雅黑" charset="0"/>
              <a:cs typeface="Segoe UI"/>
            </a:endParaRPr>
          </a:p>
        </p:txBody>
      </p:sp>
      <p:sp>
        <p:nvSpPr>
          <p:cNvPr id="3" name="文本框 2"/>
          <p:cNvSpPr txBox="1"/>
          <p:nvPr/>
        </p:nvSpPr>
        <p:spPr>
          <a:xfrm>
            <a:off x="2813373" y="2471060"/>
            <a:ext cx="6565255" cy="808683"/>
          </a:xfrm>
          <a:prstGeom prst="rect">
            <a:avLst/>
          </a:prstGeom>
          <a:noFill/>
        </p:spPr>
        <p:txBody>
          <a:bodyPr wrap="square" rtlCol="0" anchor="t">
            <a:spAutoFit/>
          </a:bodyPr>
          <a:lstStyle/>
          <a:p>
            <a:pPr algn="ctr" defTabSz="609585">
              <a:lnSpc>
                <a:spcPct val="130000"/>
              </a:lnSpc>
            </a:pPr>
            <a:r>
              <a:rPr lang="en-US" sz="4000" dirty="0">
                <a:ea typeface="+mn-lt"/>
                <a:cs typeface="+mn-lt"/>
              </a:rPr>
              <a:t> List of technologies used </a:t>
            </a:r>
            <a:endParaRPr lang="en-US" altLang="zh-CN" dirty="0"/>
          </a:p>
        </p:txBody>
      </p:sp>
      <p:sp>
        <p:nvSpPr>
          <p:cNvPr id="4" name="矩形 3"/>
          <p:cNvSpPr/>
          <p:nvPr/>
        </p:nvSpPr>
        <p:spPr>
          <a:xfrm>
            <a:off x="4889817" y="4139690"/>
            <a:ext cx="2412366"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60563884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163" y="-1500"/>
            <a:ext cx="3172000" cy="584775"/>
          </a:xfrm>
          <a:prstGeom prst="rect">
            <a:avLst/>
          </a:prstGeom>
        </p:spPr>
        <p:txBody>
          <a:bodyPr wrap="square" anchor="t">
            <a:spAutoFit/>
          </a:bodyPr>
          <a:lstStyle/>
          <a:p>
            <a:r>
              <a:rPr lang="en-US" altLang="zh-CN" sz="1600" b="1">
                <a:cs typeface="Segoe UI"/>
              </a:rPr>
              <a:t>PART TWO</a:t>
            </a:r>
            <a:endParaRPr lang="en-US" altLang="zh-CN" sz="1600" b="1" dirty="0">
              <a:cs typeface="Segoe UI"/>
            </a:endParaRPr>
          </a:p>
          <a:p>
            <a:endParaRPr lang="en-US" altLang="zh-CN" sz="1600" b="1" dirty="0">
              <a:cs typeface="Segoe UI"/>
            </a:endParaRPr>
          </a:p>
        </p:txBody>
      </p:sp>
      <p:sp>
        <p:nvSpPr>
          <p:cNvPr id="3" name="椭圆 2"/>
          <p:cNvSpPr/>
          <p:nvPr/>
        </p:nvSpPr>
        <p:spPr>
          <a:xfrm>
            <a:off x="2942109" y="151992"/>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43" name="标题 1">
            <a:extLst>
              <a:ext uri="{FF2B5EF4-FFF2-40B4-BE49-F238E27FC236}">
                <a16:creationId xmlns:a16="http://schemas.microsoft.com/office/drawing/2014/main" id="{479FD3AD-79ED-4FF6-8D2E-77BE50C753B0}"/>
              </a:ext>
            </a:extLst>
          </p:cNvPr>
          <p:cNvSpPr txBox="1">
            <a:spLocks/>
          </p:cNvSpPr>
          <p:nvPr/>
        </p:nvSpPr>
        <p:spPr>
          <a:xfrm>
            <a:off x="673674" y="1000046"/>
            <a:ext cx="11324572" cy="510824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AutoNum type="arabicPeriod"/>
            </a:pPr>
            <a:r>
              <a:rPr lang="en-US" dirty="0">
                <a:latin typeface="Times New Roman"/>
                <a:ea typeface="+mj-lt"/>
                <a:cs typeface="+mj-lt"/>
              </a:rPr>
              <a:t>NetBeans</a:t>
            </a:r>
            <a:endParaRPr lang="en-US" dirty="0">
              <a:latin typeface="Times New Roman"/>
              <a:cs typeface="Segoe UI"/>
            </a:endParaRPr>
          </a:p>
          <a:p>
            <a:pPr marL="742950" indent="-742950">
              <a:buAutoNum type="arabicPeriod"/>
            </a:pPr>
            <a:r>
              <a:rPr lang="en-US">
                <a:latin typeface="Times New Roman"/>
                <a:ea typeface="+mj-lt"/>
                <a:cs typeface="+mj-lt"/>
              </a:rPr>
              <a:t>Eclipse</a:t>
            </a:r>
          </a:p>
          <a:p>
            <a:pPr marL="742950" indent="-742950">
              <a:buAutoNum type="arabicPeriod"/>
            </a:pPr>
            <a:r>
              <a:rPr lang="en-US">
                <a:latin typeface="Times New Roman"/>
                <a:ea typeface="+mj-lt"/>
                <a:cs typeface="+mj-lt"/>
              </a:rPr>
              <a:t>Structured Query Language(SQL)</a:t>
            </a:r>
            <a:endParaRPr lang="en-US">
              <a:latin typeface="Times New Roman"/>
              <a:cs typeface="Times New Roman"/>
            </a:endParaRPr>
          </a:p>
          <a:p>
            <a:pPr marL="742950" indent="-742950">
              <a:buAutoNum type="arabicPeriod"/>
            </a:pPr>
            <a:r>
              <a:rPr lang="en-US">
                <a:latin typeface="Times New Roman"/>
                <a:cs typeface="Times New Roman"/>
              </a:rPr>
              <a:t>Java Swing（JLabel、JButton、JTextField、JComboBox、JTable)</a:t>
            </a:r>
            <a:endParaRPr lang="en-US">
              <a:latin typeface="Times New Roman"/>
              <a:ea typeface="宋体"/>
              <a:cs typeface="Times New Roman"/>
            </a:endParaRPr>
          </a:p>
          <a:p>
            <a:pPr marL="742950" indent="-742950">
              <a:buAutoNum type="arabicPeriod"/>
            </a:pPr>
            <a:r>
              <a:rPr lang="en-US">
                <a:latin typeface="Times New Roman"/>
                <a:ea typeface="+mj-lt"/>
                <a:cs typeface="+mj-lt"/>
              </a:rPr>
              <a:t>Unified Modeling Language (</a:t>
            </a:r>
            <a:r>
              <a:rPr lang="en-US">
                <a:latin typeface="Times New Roman"/>
                <a:cs typeface="Segoe UI"/>
              </a:rPr>
              <a:t>UML)</a:t>
            </a:r>
          </a:p>
          <a:p>
            <a:pPr marL="742950" indent="-742950">
              <a:buAutoNum type="arabicPeriod"/>
            </a:pPr>
            <a:r>
              <a:rPr lang="en-US">
                <a:latin typeface="Times New Roman"/>
                <a:ea typeface="+mj-lt"/>
                <a:cs typeface="+mj-lt"/>
              </a:rPr>
              <a:t>Comma-Separated Values (CSV)</a:t>
            </a:r>
            <a:endParaRPr lang="en-US">
              <a:latin typeface="Times New Roman"/>
              <a:ea typeface="宋体"/>
              <a:cs typeface="+mj-lt"/>
            </a:endParaRPr>
          </a:p>
          <a:p>
            <a:pPr marL="742950" indent="-742950">
              <a:buAutoNum type="arabicPeriod"/>
            </a:pPr>
            <a:r>
              <a:rPr lang="en-US">
                <a:latin typeface="Times New Roman"/>
                <a:ea typeface="+mj-lt"/>
                <a:cs typeface="+mj-lt"/>
              </a:rPr>
              <a:t>Comparable Interface (Sort)</a:t>
            </a:r>
            <a:endParaRPr lang="en-US" dirty="0">
              <a:latin typeface="Times New Roman"/>
              <a:ea typeface="宋体"/>
              <a:cs typeface="+mj-lt"/>
            </a:endParaRPr>
          </a:p>
          <a:p>
            <a:endParaRPr lang="en-US" dirty="0">
              <a:ea typeface="宋体"/>
              <a:cs typeface="+mj-lt"/>
            </a:endParaRPr>
          </a:p>
          <a:p>
            <a:endParaRPr lang="en-US">
              <a:cs typeface="Segoe UI"/>
            </a:endParaRPr>
          </a:p>
          <a:p>
            <a:endParaRPr lang="en-US" dirty="0">
              <a:cs typeface="Segoe UI"/>
            </a:endParaRPr>
          </a:p>
          <a:p>
            <a:endParaRPr lang="en-US" dirty="0">
              <a:cs typeface="Segoe UI"/>
            </a:endParaRPr>
          </a:p>
          <a:p>
            <a:endParaRPr lang="en-US" dirty="0">
              <a:cs typeface="Segoe UI"/>
            </a:endParaRPr>
          </a:p>
          <a:p>
            <a:endParaRPr lang="en-US" dirty="0">
              <a:cs typeface="Segoe UI"/>
            </a:endParaRPr>
          </a:p>
          <a:p>
            <a:endParaRPr lang="en-US" dirty="0">
              <a:cs typeface="Segoe UI"/>
            </a:endParaRPr>
          </a:p>
        </p:txBody>
      </p:sp>
    </p:spTree>
    <p:extLst>
      <p:ext uri="{BB962C8B-B14F-4D97-AF65-F5344CB8AC3E}">
        <p14:creationId xmlns:p14="http://schemas.microsoft.com/office/powerpoint/2010/main" val="365196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90680" y="3256890"/>
            <a:ext cx="4026352" cy="880306"/>
          </a:xfrm>
          <a:prstGeom prst="rect">
            <a:avLst/>
          </a:prstGeom>
          <a:noFill/>
        </p:spPr>
        <p:txBody>
          <a:bodyPr wrap="square" rtlCol="0" anchor="t">
            <a:spAutoFit/>
          </a:bodyPr>
          <a:lstStyle/>
          <a:p>
            <a:pPr algn="ctr" defTabSz="609585">
              <a:lnSpc>
                <a:spcPct val="130000"/>
              </a:lnSpc>
            </a:pPr>
            <a:r>
              <a:rPr lang="en-US" altLang="zh-CN" sz="4400" b="1">
                <a:latin typeface="+mj-lt"/>
                <a:ea typeface="微软雅黑"/>
              </a:rPr>
              <a:t>PART THREE</a:t>
            </a:r>
            <a:endParaRPr lang="en-US" altLang="zh-CN" sz="4400" b="1" dirty="0">
              <a:latin typeface="+mj-lt"/>
              <a:ea typeface="微软雅黑" charset="0"/>
            </a:endParaRPr>
          </a:p>
        </p:txBody>
      </p:sp>
      <p:sp>
        <p:nvSpPr>
          <p:cNvPr id="3" name="文本框 2"/>
          <p:cNvSpPr txBox="1"/>
          <p:nvPr/>
        </p:nvSpPr>
        <p:spPr>
          <a:xfrm>
            <a:off x="2522712" y="1711482"/>
            <a:ext cx="7366534" cy="1608902"/>
          </a:xfrm>
          <a:prstGeom prst="rect">
            <a:avLst/>
          </a:prstGeom>
          <a:noFill/>
        </p:spPr>
        <p:txBody>
          <a:bodyPr wrap="square" rtlCol="0" anchor="t">
            <a:spAutoFit/>
          </a:bodyPr>
          <a:lstStyle/>
          <a:p>
            <a:pPr algn="ctr" defTabSz="609585">
              <a:lnSpc>
                <a:spcPct val="130000"/>
              </a:lnSpc>
            </a:pPr>
            <a:r>
              <a:rPr lang="en-US" sz="4000" dirty="0">
                <a:ea typeface="+mn-lt"/>
                <a:cs typeface="+mn-lt"/>
              </a:rPr>
              <a:t>List of applied learning from CSYE6200</a:t>
            </a:r>
            <a:endParaRPr lang="en-US" altLang="zh-CN" dirty="0"/>
          </a:p>
        </p:txBody>
      </p:sp>
      <p:sp>
        <p:nvSpPr>
          <p:cNvPr id="4" name="矩形 3"/>
          <p:cNvSpPr/>
          <p:nvPr/>
        </p:nvSpPr>
        <p:spPr>
          <a:xfrm>
            <a:off x="4889817" y="4139690"/>
            <a:ext cx="2412366"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80561790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769441"/>
          </a:xfrm>
          <a:prstGeom prst="rect">
            <a:avLst/>
          </a:prstGeom>
        </p:spPr>
        <p:txBody>
          <a:bodyPr wrap="square" anchor="t">
            <a:spAutoFit/>
          </a:bodyPr>
          <a:lstStyle/>
          <a:p>
            <a:r>
              <a:rPr lang="en-US" altLang="zh-CN" sz="1600" b="1"/>
              <a:t>PART THREE</a:t>
            </a:r>
            <a:endParaRPr lang="en-US" altLang="zh-CN" sz="1600" b="1">
              <a:cs typeface="Segoe UI"/>
            </a:endParaRPr>
          </a:p>
          <a:p>
            <a:endParaRPr lang="en-US" altLang="zh-CN" sz="1400" b="1" dirty="0">
              <a:cs typeface="Segoe UI"/>
            </a:endParaRPr>
          </a:p>
          <a:p>
            <a:endParaRPr lang="zh-CN" altLang="en-US" sz="1400" b="1" dirty="0">
              <a:cs typeface="Segoe UI"/>
            </a:endParaRPr>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824513" y="1041954"/>
            <a:ext cx="10542973" cy="49332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ea typeface="+mn-lt"/>
                <a:cs typeface="+mn-lt"/>
              </a:rPr>
              <a:t>S.O.L.I.D. design principles</a:t>
            </a:r>
            <a:endParaRPr lang="en-US" sz="3200" b="1">
              <a:latin typeface="Times New Roman"/>
              <a:cs typeface="Times New Roman"/>
            </a:endParaRPr>
          </a:p>
          <a:p>
            <a:pPr marL="0" indent="0">
              <a:buNone/>
            </a:pPr>
            <a:endParaRPr lang="en-US" sz="3200" b="1" dirty="0">
              <a:ea typeface="+mn-lt"/>
              <a:cs typeface="+mn-lt"/>
            </a:endParaRPr>
          </a:p>
          <a:p>
            <a:pPr marL="514350" indent="-514350">
              <a:buAutoNum type="romanUcPeriod"/>
            </a:pPr>
            <a:r>
              <a:rPr lang="en-US">
                <a:ea typeface="+mn-lt"/>
                <a:cs typeface="+mn-lt"/>
              </a:rPr>
              <a:t>Single Responsibility Principle</a:t>
            </a:r>
            <a:endParaRPr lang="en-US" dirty="0">
              <a:ea typeface="微软雅黑"/>
              <a:cs typeface="+mn-lt"/>
            </a:endParaRPr>
          </a:p>
          <a:p>
            <a:pPr marL="514350" indent="-514350">
              <a:buAutoNum type="romanUcPeriod"/>
            </a:pPr>
            <a:r>
              <a:rPr lang="en-US">
                <a:ea typeface="+mn-lt"/>
                <a:cs typeface="+mn-lt"/>
              </a:rPr>
              <a:t>Open-Closed Principle</a:t>
            </a:r>
            <a:endParaRPr lang="en-US">
              <a:ea typeface="微软雅黑"/>
              <a:cs typeface="+mn-lt"/>
            </a:endParaRPr>
          </a:p>
          <a:p>
            <a:pPr marL="514350" indent="-514350">
              <a:buAutoNum type="romanUcPeriod"/>
            </a:pPr>
            <a:r>
              <a:rPr lang="en-US">
                <a:ea typeface="+mn-lt"/>
                <a:cs typeface="+mn-lt"/>
              </a:rPr>
              <a:t>Liskov Substitution Principle</a:t>
            </a:r>
            <a:endParaRPr lang="en-US">
              <a:ea typeface="微软雅黑"/>
              <a:cs typeface="+mn-lt"/>
            </a:endParaRPr>
          </a:p>
          <a:p>
            <a:pPr marL="514350" indent="-514350">
              <a:buAutoNum type="romanUcPeriod"/>
            </a:pPr>
            <a:r>
              <a:rPr lang="en-US">
                <a:ea typeface="+mn-lt"/>
                <a:cs typeface="+mn-lt"/>
              </a:rPr>
              <a:t>Interface Segregation Principle</a:t>
            </a:r>
            <a:endParaRPr lang="en-US">
              <a:ea typeface="微软雅黑"/>
              <a:cs typeface="+mn-lt"/>
            </a:endParaRPr>
          </a:p>
          <a:p>
            <a:pPr marL="514350" indent="-514350">
              <a:buAutoNum type="romanUcPeriod"/>
            </a:pPr>
            <a:r>
              <a:rPr lang="en-US">
                <a:ea typeface="+mn-lt"/>
                <a:cs typeface="+mn-lt"/>
              </a:rPr>
              <a:t>Dependency Inversion Principle</a:t>
            </a:r>
            <a:endParaRPr lang="en-US">
              <a:latin typeface="Segoe UI"/>
              <a:cs typeface="Segoe UI"/>
            </a:endParaRPr>
          </a:p>
          <a:p>
            <a:pPr marL="514350" indent="-514350">
              <a:buAutoNum type="romanUcPeriod"/>
            </a:pPr>
            <a:endParaRPr lang="en-US" dirty="0">
              <a:latin typeface="Segoe UI"/>
              <a:cs typeface="Segoe UI"/>
            </a:endParaRPr>
          </a:p>
          <a:p>
            <a:pPr marL="514350" indent="-514350">
              <a:buAutoNum type="romanUcPeriod"/>
            </a:pPr>
            <a:endParaRPr lang="en-US" dirty="0">
              <a:latin typeface="Segoe UI"/>
              <a:cs typeface="Segoe UI"/>
            </a:endParaRPr>
          </a:p>
          <a:p>
            <a:pPr marL="514350" indent="-514350">
              <a:buAutoNum type="romanUcPeriod"/>
            </a:pPr>
            <a:endParaRPr lang="en-US" dirty="0">
              <a:latin typeface="Segoe UI"/>
              <a:cs typeface="Segoe UI"/>
            </a:endParaRPr>
          </a:p>
          <a:p>
            <a:pPr marL="514350" indent="-514350">
              <a:buAutoNum type="romanUcPeriod"/>
            </a:pPr>
            <a:endParaRPr lang="en-US" dirty="0">
              <a:latin typeface="Segoe UI"/>
              <a:cs typeface="Segoe UI"/>
            </a:endParaRPr>
          </a:p>
          <a:p>
            <a:pPr marL="514350" indent="-514350">
              <a:buAutoNum type="romanUcPeriod"/>
            </a:pPr>
            <a:endParaRPr lang="en-US" dirty="0">
              <a:latin typeface="Segoe UI"/>
              <a:cs typeface="Segoe UI"/>
            </a:endParaRPr>
          </a:p>
          <a:p>
            <a:pPr marL="514350" indent="-514350">
              <a:buAutoNum type="romanUcPeriod"/>
            </a:pPr>
            <a:endParaRPr lang="en-US" dirty="0">
              <a:latin typeface="Segoe UI"/>
              <a:cs typeface="Segoe UI"/>
            </a:endParaRPr>
          </a:p>
          <a:p>
            <a:pPr marL="0" indent="0">
              <a:buNone/>
            </a:pPr>
            <a:endParaRPr lang="en-US" dirty="0">
              <a:latin typeface="Segoe UI"/>
              <a:cs typeface="Segoe UI"/>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02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553998"/>
          </a:xfrm>
          <a:prstGeom prst="rect">
            <a:avLst/>
          </a:prstGeom>
        </p:spPr>
        <p:txBody>
          <a:bodyPr wrap="square" anchor="t">
            <a:spAutoFit/>
          </a:bodyPr>
          <a:lstStyle/>
          <a:p>
            <a:r>
              <a:rPr lang="en-US" altLang="zh-CN" sz="1600" b="1"/>
              <a:t>PART THREE</a:t>
            </a:r>
            <a:endParaRPr lang="en-US" altLang="zh-CN" sz="1600" b="1">
              <a:cs typeface="Segoe UI"/>
            </a:endParaRPr>
          </a:p>
          <a:p>
            <a:endParaRPr lang="zh-CN" altLang="en-US" sz="1400" b="1" dirty="0"/>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824513" y="1041954"/>
            <a:ext cx="10542973" cy="49332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ea typeface="+mn-lt"/>
                <a:cs typeface="+mn-lt"/>
              </a:rPr>
              <a:t>Read CSV</a:t>
            </a:r>
            <a:endParaRPr lang="en-US" sz="3200">
              <a:ea typeface="微软雅黑"/>
              <a:cs typeface="+mn-lt"/>
            </a:endParaRPr>
          </a:p>
          <a:p>
            <a:pPr marL="0" indent="0">
              <a:buNone/>
            </a:pPr>
            <a:endParaRPr lang="en-US" dirty="0">
              <a:cs typeface="Segoe UI"/>
            </a:endParaRPr>
          </a:p>
        </p:txBody>
      </p:sp>
      <p:pic>
        <p:nvPicPr>
          <p:cNvPr id="4" name="Picture 4" descr="A screenshot of a cell phone&#10;&#10;Description generated with very high confidence">
            <a:extLst>
              <a:ext uri="{FF2B5EF4-FFF2-40B4-BE49-F238E27FC236}">
                <a16:creationId xmlns:a16="http://schemas.microsoft.com/office/drawing/2014/main" id="{99F787DC-CCEC-48C2-AA36-738AF49F0FE1}"/>
              </a:ext>
            </a:extLst>
          </p:cNvPr>
          <p:cNvPicPr>
            <a:picLocks noChangeAspect="1"/>
          </p:cNvPicPr>
          <p:nvPr/>
        </p:nvPicPr>
        <p:blipFill>
          <a:blip r:embed="rId3"/>
          <a:stretch>
            <a:fillRect/>
          </a:stretch>
        </p:blipFill>
        <p:spPr>
          <a:xfrm>
            <a:off x="1546482" y="1743861"/>
            <a:ext cx="8854998" cy="4237751"/>
          </a:xfrm>
          <a:prstGeom prst="rect">
            <a:avLst/>
          </a:prstGeom>
        </p:spPr>
      </p:pic>
    </p:spTree>
    <p:extLst>
      <p:ext uri="{BB962C8B-B14F-4D97-AF65-F5344CB8AC3E}">
        <p14:creationId xmlns:p14="http://schemas.microsoft.com/office/powerpoint/2010/main" val="255546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553998"/>
          </a:xfrm>
          <a:prstGeom prst="rect">
            <a:avLst/>
          </a:prstGeom>
        </p:spPr>
        <p:txBody>
          <a:bodyPr wrap="square" anchor="t">
            <a:spAutoFit/>
          </a:bodyPr>
          <a:lstStyle/>
          <a:p>
            <a:r>
              <a:rPr lang="en-US" altLang="zh-CN" sz="1600" b="1"/>
              <a:t>PART THREE</a:t>
            </a:r>
            <a:endParaRPr lang="en-US" altLang="zh-CN" sz="1600" b="1" dirty="0"/>
          </a:p>
          <a:p>
            <a:endParaRPr lang="zh-CN" altLang="en-US" sz="1400" b="1" dirty="0"/>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824513" y="1041954"/>
            <a:ext cx="11056879" cy="49332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ea typeface="+mn-lt"/>
                <a:cs typeface="+mn-lt"/>
              </a:rPr>
              <a:t>Swing</a:t>
            </a:r>
            <a:endParaRPr lang="en-US" sz="3200" b="1"/>
          </a:p>
          <a:p>
            <a:pPr marL="514350" indent="-514350">
              <a:buAutoNum type="romanUcPeriod"/>
            </a:pPr>
            <a:r>
              <a:rPr lang="en-US">
                <a:ea typeface="+mn-lt"/>
                <a:cs typeface="+mn-lt"/>
              </a:rPr>
              <a:t>Lightweight components: Components from the javax.swing package, such as JButton and JLabel</a:t>
            </a:r>
            <a:endParaRPr lang="en-US">
              <a:latin typeface="Segoe UI"/>
              <a:cs typeface="Segoe UI"/>
            </a:endParaRPr>
          </a:p>
          <a:p>
            <a:pPr marL="0" indent="0">
              <a:buNone/>
            </a:pPr>
            <a:r>
              <a:rPr lang="en-US" dirty="0">
                <a:ea typeface="+mn-lt"/>
                <a:cs typeface="+mn-lt"/>
              </a:rPr>
              <a:t>II.  Swing </a:t>
            </a:r>
            <a:r>
              <a:rPr lang="en-US">
                <a:ea typeface="+mn-lt"/>
                <a:cs typeface="+mn-lt"/>
              </a:rPr>
              <a:t>Hierarchy   (java.awt.Component\java.awt.Container\JComponent)   </a:t>
            </a:r>
            <a:endParaRPr lang="en-US">
              <a:ea typeface="微软雅黑"/>
              <a:cs typeface="+mn-lt"/>
            </a:endParaRPr>
          </a:p>
          <a:p>
            <a:pPr marL="0" indent="0">
              <a:buNone/>
            </a:pPr>
            <a:r>
              <a:rPr lang="en-US">
                <a:ea typeface="+mn-lt"/>
                <a:cs typeface="+mn-lt"/>
              </a:rPr>
              <a:t>III. Containers ( javax.swing.JFrame\javax.swing.JDialog)</a:t>
            </a:r>
            <a:endParaRPr lang="en-US">
              <a:ea typeface="微软雅黑"/>
              <a:cs typeface="+mn-lt"/>
            </a:endParaRPr>
          </a:p>
          <a:p>
            <a:pPr marL="0" indent="0">
              <a:buNone/>
            </a:pPr>
            <a:r>
              <a:rPr lang="en-US">
                <a:cs typeface="Segoe UI"/>
              </a:rPr>
              <a:t>IV. JTable </a:t>
            </a:r>
            <a:endParaRPr lang="en-US">
              <a:ea typeface="微软雅黑"/>
              <a:cs typeface="+mn-lt"/>
            </a:endParaRPr>
          </a:p>
          <a:p>
            <a:pPr marL="0" indent="0">
              <a:buNone/>
            </a:pPr>
            <a:r>
              <a:rPr lang="en-US" dirty="0">
                <a:ea typeface="微软雅黑"/>
                <a:cs typeface="+mn-lt"/>
              </a:rPr>
              <a:t>V. </a:t>
            </a:r>
            <a:r>
              <a:rPr lang="en-US">
                <a:ea typeface="+mn-lt"/>
                <a:cs typeface="+mn-lt"/>
              </a:rPr>
              <a:t>GUI Controls ( JTextField、JTextArea、JPasswordField、JRadio Button、JComboBox、JList、JSpinner、JSlider）</a:t>
            </a:r>
            <a:endParaRPr lang="en-US">
              <a:cs typeface="Segoe UI"/>
            </a:endParaRPr>
          </a:p>
          <a:p>
            <a:pPr marL="0" indent="0">
              <a:buNone/>
            </a:pPr>
            <a:endParaRPr lang="en-US" dirty="0">
              <a:ea typeface="+mn-lt"/>
              <a:cs typeface="+mn-lt"/>
            </a:endParaRPr>
          </a:p>
          <a:p>
            <a:pPr marL="0" indent="0">
              <a:buNone/>
            </a:pPr>
            <a:endParaRPr lang="en-US" dirty="0">
              <a:ea typeface="微软雅黑"/>
              <a:cs typeface="+mn-lt"/>
            </a:endParaRPr>
          </a:p>
          <a:p>
            <a:endParaRPr lang="en-US" dirty="0">
              <a:cs typeface="Segoe UI"/>
            </a:endParaRPr>
          </a:p>
          <a:p>
            <a:pPr marL="0" indent="0">
              <a:buNone/>
            </a:pPr>
            <a:endParaRPr lang="en-US" dirty="0">
              <a:latin typeface="Segoe UI"/>
              <a:cs typeface="Segoe UI"/>
            </a:endParaRPr>
          </a:p>
          <a:p>
            <a:pPr marL="0" indent="0">
              <a:buNone/>
            </a:pPr>
            <a:endParaRPr lang="en-US" dirty="0">
              <a:latin typeface="Segoe UI"/>
              <a:cs typeface="Segoe UI"/>
            </a:endParaRPr>
          </a:p>
          <a:p>
            <a:pPr marL="0" indent="0">
              <a:buNone/>
            </a:pPr>
            <a:endParaRPr lang="en-US" dirty="0">
              <a:latin typeface="Segoe UI"/>
              <a:cs typeface="Segoe UI"/>
            </a:endParaRPr>
          </a:p>
          <a:p>
            <a:pPr marL="0" indent="0">
              <a:buNone/>
            </a:pPr>
            <a:endParaRPr lang="en-US" dirty="0">
              <a:latin typeface="Segoe UI"/>
              <a:cs typeface="Segoe UI"/>
            </a:endParaRPr>
          </a:p>
          <a:p>
            <a:pPr marL="0" indent="0">
              <a:buNone/>
            </a:pPr>
            <a:endParaRPr lang="en-US" dirty="0">
              <a:latin typeface="Segoe UI"/>
              <a:cs typeface="Segoe UI"/>
            </a:endParaRPr>
          </a:p>
          <a:p>
            <a:pPr marL="514350" indent="-514350">
              <a:buAutoNum type="romanUcPeriod"/>
            </a:pPr>
            <a:endParaRPr lang="en-US" dirty="0">
              <a:latin typeface="Segoe UI"/>
              <a:cs typeface="Segoe UI"/>
            </a:endParaRPr>
          </a:p>
          <a:p>
            <a:pPr marL="0" indent="0">
              <a:buNone/>
            </a:pPr>
            <a:endParaRPr lang="en-US" dirty="0">
              <a:latin typeface="Segoe UI"/>
              <a:cs typeface="Segoe UI"/>
            </a:endParaRPr>
          </a:p>
          <a:p>
            <a:pPr marL="0" indent="0">
              <a:buNone/>
            </a:pPr>
            <a:endParaRPr lang="en-US" dirty="0">
              <a:latin typeface="Segoe UI"/>
              <a:cs typeface="Segoe UI"/>
            </a:endParaRPr>
          </a:p>
          <a:p>
            <a:pPr marL="514350" indent="-514350">
              <a:buAutoNum type="romanUcPeriod"/>
            </a:pPr>
            <a:endParaRPr lang="en-US" dirty="0">
              <a:latin typeface="Segoe UI"/>
              <a:cs typeface="Segoe UI"/>
            </a:endParaRPr>
          </a:p>
          <a:p>
            <a:endParaRPr lang="en-US" dirty="0">
              <a:latin typeface="Segoe UI"/>
              <a:cs typeface="Segoe UI"/>
            </a:endParaRPr>
          </a:p>
          <a:p>
            <a:pPr marL="514350" indent="-514350">
              <a:buAutoNum type="romanUcPeriod"/>
            </a:pPr>
            <a:endParaRPr lang="en-US" dirty="0">
              <a:latin typeface="Segoe UI"/>
              <a:cs typeface="Segoe UI"/>
            </a:endParaRPr>
          </a:p>
          <a:p>
            <a:pPr marL="0" indent="0">
              <a:buNone/>
            </a:pPr>
            <a:endParaRPr lang="en-US" dirty="0">
              <a:latin typeface="Segoe UI"/>
              <a:cs typeface="Segoe UI"/>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41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553998"/>
          </a:xfrm>
          <a:prstGeom prst="rect">
            <a:avLst/>
          </a:prstGeom>
        </p:spPr>
        <p:txBody>
          <a:bodyPr wrap="square" anchor="t">
            <a:spAutoFit/>
          </a:bodyPr>
          <a:lstStyle/>
          <a:p>
            <a:r>
              <a:rPr lang="en-US" altLang="zh-CN" sz="1600" b="1"/>
              <a:t>PART THREE</a:t>
            </a:r>
            <a:endParaRPr lang="en-US" sz="1600"/>
          </a:p>
          <a:p>
            <a:endParaRPr lang="zh-CN" altLang="en-US" sz="1400" b="1" dirty="0"/>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1302978" y="1166001"/>
            <a:ext cx="9780973" cy="49332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3200" b="1">
                <a:ea typeface="+mn-lt"/>
                <a:cs typeface="+mn-lt"/>
              </a:rPr>
              <a:t>Object Oriented Principles</a:t>
            </a:r>
            <a:endParaRPr lang="en-US" sz="3200" b="1" dirty="0">
              <a:ea typeface="微软雅黑"/>
              <a:cs typeface="+mn-lt"/>
            </a:endParaRPr>
          </a:p>
          <a:p>
            <a:pPr>
              <a:buNone/>
            </a:pPr>
            <a:endParaRPr lang="en-US" sz="3200" b="1" dirty="0">
              <a:ea typeface="+mn-lt"/>
              <a:cs typeface="+mn-lt"/>
            </a:endParaRPr>
          </a:p>
          <a:p>
            <a:pPr marL="514350" indent="-514350">
              <a:buAutoNum type="romanUcPeriod"/>
            </a:pPr>
            <a:r>
              <a:rPr lang="en-US">
                <a:ea typeface="+mn-lt"/>
                <a:cs typeface="+mn-lt"/>
              </a:rPr>
              <a:t>Abstraction: Access Modifiers\Java Interface\Java Abstract Class</a:t>
            </a:r>
            <a:endParaRPr lang="en-US">
              <a:ea typeface="微软雅黑"/>
              <a:cs typeface="+mn-lt"/>
            </a:endParaRPr>
          </a:p>
          <a:p>
            <a:pPr marL="514350" indent="-514350">
              <a:buAutoNum type="romanUcPeriod"/>
            </a:pPr>
            <a:r>
              <a:rPr lang="en-US">
                <a:ea typeface="+mn-lt"/>
                <a:cs typeface="+mn-lt"/>
              </a:rPr>
              <a:t>Encapsulation: Data and Method Co-located together in same class</a:t>
            </a:r>
            <a:endParaRPr lang="en-US">
              <a:ea typeface="微软雅黑"/>
              <a:cs typeface="+mn-lt"/>
            </a:endParaRPr>
          </a:p>
          <a:p>
            <a:pPr marL="514350" indent="-514350">
              <a:buAutoNum type="romanUcPeriod"/>
            </a:pPr>
            <a:r>
              <a:rPr lang="en-US">
                <a:ea typeface="+mn-lt"/>
                <a:cs typeface="+mn-lt"/>
              </a:rPr>
              <a:t>Inheritance: Super (Parent) class\Derived (child or sub) class</a:t>
            </a:r>
            <a:endParaRPr lang="en-US">
              <a:ea typeface="微软雅黑"/>
              <a:cs typeface="+mn-lt"/>
            </a:endParaRPr>
          </a:p>
          <a:p>
            <a:pPr marL="514350" indent="-514350">
              <a:buAutoNum type="romanUcPeriod"/>
            </a:pPr>
            <a:r>
              <a:rPr lang="en-US">
                <a:ea typeface="+mn-lt"/>
                <a:cs typeface="+mn-lt"/>
              </a:rPr>
              <a:t>Polymorphism: Overridden methods-@Override</a:t>
            </a:r>
            <a:endParaRPr lang="en-US">
              <a:ea typeface="微软雅黑"/>
              <a:cs typeface="+mn-lt"/>
            </a:endParaRPr>
          </a:p>
          <a:p>
            <a:pPr marL="514350" indent="-514350">
              <a:buAutoNum type="romanUcPeriod"/>
            </a:pPr>
            <a:endParaRPr lang="en-US" dirty="0">
              <a:ea typeface="微软雅黑"/>
              <a:cs typeface="+mn-lt"/>
            </a:endParaRPr>
          </a:p>
          <a:p>
            <a:pPr marL="514350" indent="-514350">
              <a:buAutoNum type="romanUcPeriod"/>
            </a:pPr>
            <a:endParaRPr lang="en-US" dirty="0">
              <a:cs typeface="Segoe UI"/>
            </a:endParaRPr>
          </a:p>
          <a:p>
            <a:pPr marL="514350" indent="-514350">
              <a:buAutoNum type="romanUcPeriod"/>
            </a:pPr>
            <a:endParaRPr lang="en-US" dirty="0">
              <a:latin typeface="Segoe UI"/>
              <a:cs typeface="Segoe UI"/>
            </a:endParaRPr>
          </a:p>
          <a:p>
            <a:pPr marL="514350" indent="-514350">
              <a:buAutoNum type="romanUcPeriod"/>
            </a:pPr>
            <a:endParaRPr lang="en-US" dirty="0">
              <a:latin typeface="Segoe UI"/>
              <a:cs typeface="Segoe UI"/>
            </a:endParaRPr>
          </a:p>
          <a:p>
            <a:pPr marL="514350" indent="-514350">
              <a:buAutoNum type="romanUcPeriod"/>
            </a:pPr>
            <a:endParaRPr lang="en-US" dirty="0">
              <a:latin typeface="Segoe UI"/>
              <a:cs typeface="Segoe UI"/>
            </a:endParaRPr>
          </a:p>
          <a:p>
            <a:pPr marL="0" indent="0">
              <a:buNone/>
            </a:pPr>
            <a:endParaRPr lang="en-US" dirty="0">
              <a:latin typeface="Segoe UI"/>
              <a:cs typeface="Segoe UI"/>
            </a:endParaRPr>
          </a:p>
        </p:txBody>
      </p:sp>
    </p:spTree>
    <p:extLst>
      <p:ext uri="{BB962C8B-B14F-4D97-AF65-F5344CB8AC3E}">
        <p14:creationId xmlns:p14="http://schemas.microsoft.com/office/powerpoint/2010/main" val="142467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523220"/>
          </a:xfrm>
          <a:prstGeom prst="rect">
            <a:avLst/>
          </a:prstGeom>
        </p:spPr>
        <p:txBody>
          <a:bodyPr wrap="square" anchor="t">
            <a:spAutoFit/>
          </a:bodyPr>
          <a:lstStyle/>
          <a:p>
            <a:r>
              <a:rPr lang="en-US" altLang="zh-CN" sz="1400" b="1"/>
              <a:t>PART THREE</a:t>
            </a:r>
            <a:endParaRPr lang="en-US" altLang="zh-CN" sz="1400" b="1" dirty="0"/>
          </a:p>
          <a:p>
            <a:endParaRPr lang="zh-CN" altLang="en-US" sz="1400" b="1" dirty="0"/>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824513" y="1041954"/>
            <a:ext cx="10542973" cy="49332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3200" b="1" dirty="0">
                <a:ea typeface="+mn-lt"/>
                <a:cs typeface="+mn-lt"/>
              </a:rPr>
              <a:t>Unified Modeling Language</a:t>
            </a:r>
            <a:endParaRPr lang="en-US" sz="3200" b="1" dirty="0"/>
          </a:p>
          <a:p>
            <a:pPr marL="0" indent="0">
              <a:buNone/>
            </a:pPr>
            <a:r>
              <a:rPr lang="en-US" dirty="0">
                <a:cs typeface="Segoe UI"/>
              </a:rPr>
              <a:t>A picture language, diagrams\Relationship</a:t>
            </a:r>
          </a:p>
        </p:txBody>
      </p:sp>
      <p:pic>
        <p:nvPicPr>
          <p:cNvPr id="5" name="图片 4" descr="一些文字和图片的手机截图&#10;&#10;描述已自动生成">
            <a:extLst>
              <a:ext uri="{FF2B5EF4-FFF2-40B4-BE49-F238E27FC236}">
                <a16:creationId xmlns:a16="http://schemas.microsoft.com/office/drawing/2014/main" id="{0F368F8C-1270-41D2-BA30-024A65AB4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199" y="2349499"/>
            <a:ext cx="9486153" cy="4447977"/>
          </a:xfrm>
          <a:prstGeom prst="rect">
            <a:avLst/>
          </a:prstGeom>
        </p:spPr>
      </p:pic>
    </p:spTree>
    <p:extLst>
      <p:ext uri="{BB962C8B-B14F-4D97-AF65-F5344CB8AC3E}">
        <p14:creationId xmlns:p14="http://schemas.microsoft.com/office/powerpoint/2010/main" val="7963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nchor="t">
            <a:spAutoFit/>
          </a:bodyPr>
          <a:lstStyle/>
          <a:p>
            <a:pPr algn="ctr" defTabSz="609585">
              <a:lnSpc>
                <a:spcPct val="130000"/>
              </a:lnSpc>
            </a:pPr>
            <a:r>
              <a:rPr lang="en-US" altLang="zh-CN" sz="4400" b="1">
                <a:latin typeface="+mj-lt"/>
                <a:ea typeface="微软雅黑"/>
              </a:rPr>
              <a:t>PART ONE</a:t>
            </a:r>
            <a:endParaRPr lang="en-US" altLang="zh-CN" sz="4400" b="1" dirty="0">
              <a:latin typeface="+mj-lt"/>
              <a:ea typeface="微软雅黑" charset="0"/>
            </a:endParaRPr>
          </a:p>
        </p:txBody>
      </p:sp>
      <p:sp>
        <p:nvSpPr>
          <p:cNvPr id="3" name="文本框 2"/>
          <p:cNvSpPr txBox="1"/>
          <p:nvPr/>
        </p:nvSpPr>
        <p:spPr>
          <a:xfrm>
            <a:off x="2656260" y="2062565"/>
            <a:ext cx="7193708" cy="808683"/>
          </a:xfrm>
          <a:prstGeom prst="rect">
            <a:avLst/>
          </a:prstGeom>
          <a:noFill/>
        </p:spPr>
        <p:txBody>
          <a:bodyPr wrap="square" rtlCol="0" anchor="t">
            <a:spAutoFit/>
          </a:bodyPr>
          <a:lstStyle/>
          <a:p>
            <a:pPr algn="ctr" defTabSz="609585">
              <a:lnSpc>
                <a:spcPct val="130000"/>
              </a:lnSpc>
            </a:pPr>
            <a:r>
              <a:rPr lang="en-US" sz="4000" dirty="0">
                <a:ea typeface="+mn-lt"/>
                <a:cs typeface="+mn-lt"/>
              </a:rPr>
              <a:t>Detailed operating instructions</a:t>
            </a:r>
            <a:endParaRPr lang="en-US" dirty="0"/>
          </a:p>
        </p:txBody>
      </p:sp>
      <p:sp>
        <p:nvSpPr>
          <p:cNvPr id="4" name="矩形 3"/>
          <p:cNvSpPr/>
          <p:nvPr/>
        </p:nvSpPr>
        <p:spPr>
          <a:xfrm>
            <a:off x="4889817" y="4139690"/>
            <a:ext cx="2412366"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429351511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4948" y="3256890"/>
            <a:ext cx="3602146" cy="880306"/>
          </a:xfrm>
          <a:prstGeom prst="rect">
            <a:avLst/>
          </a:prstGeom>
          <a:noFill/>
        </p:spPr>
        <p:txBody>
          <a:bodyPr wrap="square" rtlCol="0" anchor="t">
            <a:spAutoFit/>
          </a:bodyPr>
          <a:lstStyle/>
          <a:p>
            <a:pPr algn="ctr" defTabSz="609585">
              <a:lnSpc>
                <a:spcPct val="130000"/>
              </a:lnSpc>
            </a:pPr>
            <a:r>
              <a:rPr lang="en-US" altLang="zh-CN" sz="4400" b="1" dirty="0">
                <a:latin typeface="+mj-lt"/>
                <a:ea typeface="微软雅黑"/>
              </a:rPr>
              <a:t>PART</a:t>
            </a:r>
            <a:r>
              <a:rPr lang="zh-CN" altLang="en-US" sz="4400" b="1" dirty="0">
                <a:latin typeface="+mj-lt"/>
                <a:ea typeface="微软雅黑"/>
              </a:rPr>
              <a:t> </a:t>
            </a:r>
            <a:r>
              <a:rPr lang="en-US" altLang="zh-CN" sz="4400" b="1">
                <a:latin typeface="+mj-lt"/>
                <a:ea typeface="微软雅黑"/>
              </a:rPr>
              <a:t>FOUR</a:t>
            </a:r>
            <a:endParaRPr lang="en-US" altLang="zh-CN" sz="4400" b="1" dirty="0">
              <a:latin typeface="+mj-lt"/>
              <a:ea typeface="微软雅黑" charset="0"/>
            </a:endParaRPr>
          </a:p>
        </p:txBody>
      </p:sp>
      <p:sp>
        <p:nvSpPr>
          <p:cNvPr id="3" name="文本框 2"/>
          <p:cNvSpPr txBox="1"/>
          <p:nvPr/>
        </p:nvSpPr>
        <p:spPr>
          <a:xfrm>
            <a:off x="3276857" y="1591224"/>
            <a:ext cx="6266740" cy="1608902"/>
          </a:xfrm>
          <a:prstGeom prst="rect">
            <a:avLst/>
          </a:prstGeom>
          <a:noFill/>
        </p:spPr>
        <p:txBody>
          <a:bodyPr wrap="square" rtlCol="0" anchor="t">
            <a:spAutoFit/>
          </a:bodyPr>
          <a:lstStyle/>
          <a:p>
            <a:pPr algn="ctr" defTabSz="609585">
              <a:lnSpc>
                <a:spcPct val="130000"/>
              </a:lnSpc>
            </a:pPr>
            <a:r>
              <a:rPr lang="en-US" sz="4000" dirty="0">
                <a:ea typeface="+mn-lt"/>
                <a:cs typeface="+mn-lt"/>
              </a:rPr>
              <a:t>List of applied learning outside of CSYE6200</a:t>
            </a:r>
            <a:endParaRPr lang="en-US" altLang="zh-CN" dirty="0"/>
          </a:p>
        </p:txBody>
      </p:sp>
      <p:sp>
        <p:nvSpPr>
          <p:cNvPr id="4" name="矩形 3"/>
          <p:cNvSpPr/>
          <p:nvPr/>
        </p:nvSpPr>
        <p:spPr>
          <a:xfrm>
            <a:off x="4889817" y="4139690"/>
            <a:ext cx="2412366"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89795547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553998"/>
          </a:xfrm>
          <a:prstGeom prst="rect">
            <a:avLst/>
          </a:prstGeom>
        </p:spPr>
        <p:txBody>
          <a:bodyPr wrap="square" anchor="t">
            <a:spAutoFit/>
          </a:bodyPr>
          <a:lstStyle/>
          <a:p>
            <a:r>
              <a:rPr lang="en-US" altLang="zh-CN" sz="1600" b="1"/>
              <a:t>PART FOUR</a:t>
            </a:r>
            <a:endParaRPr lang="en-US" altLang="zh-CN" sz="1600" b="1">
              <a:cs typeface="Segoe UI"/>
            </a:endParaRPr>
          </a:p>
          <a:p>
            <a:endParaRPr lang="zh-CN" altLang="en-US" sz="1400" b="1" dirty="0"/>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824513" y="1041954"/>
            <a:ext cx="10542973" cy="49332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3200" b="1">
                <a:ea typeface="+mn-lt"/>
                <a:cs typeface="+mn-lt"/>
              </a:rPr>
              <a:t>Structured Query Language(SQL)</a:t>
            </a:r>
          </a:p>
          <a:p>
            <a:pPr>
              <a:buNone/>
            </a:pPr>
            <a:endParaRPr lang="en-US" sz="3200" b="1" dirty="0">
              <a:ea typeface="+mn-lt"/>
              <a:cs typeface="+mn-lt"/>
            </a:endParaRPr>
          </a:p>
          <a:p>
            <a:pPr marL="514350" indent="-514350">
              <a:buAutoNum type="romanUcPeriod"/>
            </a:pPr>
            <a:r>
              <a:rPr lang="en-US" sz="3200">
                <a:ea typeface="+mn-lt"/>
                <a:cs typeface="+mn-lt"/>
              </a:rPr>
              <a:t>SQL is a standard language for storing, manipulating and retrieving data in databases</a:t>
            </a:r>
          </a:p>
          <a:p>
            <a:pPr marL="514350" indent="-514350">
              <a:buAutoNum type="romanUcPeriod"/>
            </a:pPr>
            <a:r>
              <a:rPr lang="en-US" sz="3200">
                <a:ea typeface="+mn-lt"/>
                <a:cs typeface="+mn-lt"/>
              </a:rPr>
              <a:t>It can execute queries against a database, retrieve data from a database, insert\update\delate records in a database and create a new database....</a:t>
            </a:r>
          </a:p>
          <a:p>
            <a:pPr marL="514350" indent="-514350">
              <a:buAutoNum type="romanUcPeriod"/>
            </a:pPr>
            <a:r>
              <a:rPr lang="en-US" sz="3200">
                <a:ea typeface="+mn-lt"/>
                <a:cs typeface="+mn-lt"/>
              </a:rPr>
              <a:t>RDBMS stands for Relational Database Management System</a:t>
            </a:r>
            <a:endParaRPr lang="en-US" sz="3200" dirty="0">
              <a:ea typeface="+mn-lt"/>
              <a:cs typeface="+mn-lt"/>
            </a:endParaRPr>
          </a:p>
        </p:txBody>
      </p:sp>
    </p:spTree>
    <p:extLst>
      <p:ext uri="{BB962C8B-B14F-4D97-AF65-F5344CB8AC3E}">
        <p14:creationId xmlns:p14="http://schemas.microsoft.com/office/powerpoint/2010/main" val="24326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nchor="t">
            <a:spAutoFit/>
          </a:bodyPr>
          <a:lstStyle/>
          <a:p>
            <a:pPr algn="ctr" defTabSz="609585">
              <a:lnSpc>
                <a:spcPct val="130000"/>
              </a:lnSpc>
            </a:pPr>
            <a:r>
              <a:rPr lang="en-US" altLang="zh-CN" sz="4400" b="1">
                <a:latin typeface="+mj-lt"/>
                <a:ea typeface="微软雅黑"/>
              </a:rPr>
              <a:t>PART FIVE</a:t>
            </a:r>
            <a:endParaRPr lang="en-US" altLang="zh-CN" sz="4400" b="1" dirty="0">
              <a:latin typeface="+mj-lt"/>
              <a:ea typeface="微软雅黑" charset="0"/>
            </a:endParaRPr>
          </a:p>
        </p:txBody>
      </p:sp>
      <p:sp>
        <p:nvSpPr>
          <p:cNvPr id="3" name="文本框 2"/>
          <p:cNvSpPr txBox="1"/>
          <p:nvPr/>
        </p:nvSpPr>
        <p:spPr>
          <a:xfrm>
            <a:off x="3936733" y="1717467"/>
            <a:ext cx="4318534" cy="1608902"/>
          </a:xfrm>
          <a:prstGeom prst="rect">
            <a:avLst/>
          </a:prstGeom>
          <a:noFill/>
        </p:spPr>
        <p:txBody>
          <a:bodyPr wrap="square" rtlCol="0" anchor="t">
            <a:spAutoFit/>
          </a:bodyPr>
          <a:lstStyle/>
          <a:p>
            <a:pPr algn="ctr" defTabSz="609585">
              <a:lnSpc>
                <a:spcPct val="130000"/>
              </a:lnSpc>
            </a:pPr>
            <a:r>
              <a:rPr lang="en-US" sz="4000" dirty="0">
                <a:ea typeface="+mn-lt"/>
                <a:cs typeface="+mn-lt"/>
              </a:rPr>
              <a:t>Lessons learned (pros and cons)</a:t>
            </a:r>
            <a:endParaRPr lang="en-US" altLang="zh-CN" dirty="0"/>
          </a:p>
        </p:txBody>
      </p:sp>
      <p:sp>
        <p:nvSpPr>
          <p:cNvPr id="4" name="矩形 3"/>
          <p:cNvSpPr/>
          <p:nvPr/>
        </p:nvSpPr>
        <p:spPr>
          <a:xfrm>
            <a:off x="4889817" y="4139690"/>
            <a:ext cx="2412366"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139771334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553998"/>
          </a:xfrm>
          <a:prstGeom prst="rect">
            <a:avLst/>
          </a:prstGeom>
        </p:spPr>
        <p:txBody>
          <a:bodyPr wrap="square" anchor="t">
            <a:spAutoFit/>
          </a:bodyPr>
          <a:lstStyle/>
          <a:p>
            <a:r>
              <a:rPr lang="en-US" altLang="zh-CN" sz="1600" b="1"/>
              <a:t>PART FIVE</a:t>
            </a:r>
            <a:endParaRPr lang="en-US" altLang="zh-CN" sz="1600" b="1">
              <a:cs typeface="Segoe UI"/>
            </a:endParaRPr>
          </a:p>
          <a:p>
            <a:endParaRPr lang="zh-CN" altLang="en-US" sz="1400" b="1" dirty="0"/>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573132" y="931975"/>
            <a:ext cx="11140003" cy="5247506"/>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3200" b="1" dirty="0">
                <a:latin typeface="Times New Roman"/>
                <a:cs typeface="Times New Roman"/>
              </a:rPr>
              <a:t>Benefits</a:t>
            </a:r>
          </a:p>
          <a:p>
            <a:pPr>
              <a:lnSpc>
                <a:spcPct val="150000"/>
              </a:lnSpc>
            </a:pPr>
            <a:r>
              <a:rPr lang="en-US">
                <a:latin typeface="Times New Roman"/>
                <a:cs typeface="Times New Roman"/>
              </a:rPr>
              <a:t>  The Object-Oriented Programing</a:t>
            </a:r>
            <a:r>
              <a:rPr lang="en-US" b="1" dirty="0">
                <a:latin typeface="Times New Roman"/>
                <a:cs typeface="Times New Roman"/>
              </a:rPr>
              <a:t> </a:t>
            </a:r>
            <a:r>
              <a:rPr lang="en-US">
                <a:latin typeface="Times New Roman"/>
                <a:ea typeface="+mn-lt"/>
                <a:cs typeface="+mn-lt"/>
              </a:rPr>
              <a:t>allows for parallel development. Each team </a:t>
            </a:r>
            <a:r>
              <a:rPr lang="en-US" err="1">
                <a:latin typeface="Times New Roman"/>
                <a:ea typeface="+mn-lt"/>
                <a:cs typeface="+mn-lt"/>
              </a:rPr>
              <a:t>mamber</a:t>
            </a:r>
            <a:r>
              <a:rPr lang="en-US">
                <a:latin typeface="Times New Roman"/>
                <a:ea typeface="+mn-lt"/>
                <a:cs typeface="+mn-lt"/>
              </a:rPr>
              <a:t> can work independently of project once the modular classes have been worked out. The modular classes are often reusable, and the coding is easier to maintain</a:t>
            </a:r>
            <a:r>
              <a:rPr lang="en-US" sz="3200" dirty="0">
                <a:latin typeface="Times New Roman"/>
                <a:ea typeface="+mn-lt"/>
                <a:cs typeface="+mn-lt"/>
              </a:rPr>
              <a:t>.</a:t>
            </a:r>
            <a:endParaRPr lang="en-US" sz="3200" dirty="0">
              <a:latin typeface="Times New Roman"/>
              <a:cs typeface="Segoe UI"/>
            </a:endParaRPr>
          </a:p>
          <a:p>
            <a:pPr>
              <a:lnSpc>
                <a:spcPct val="150000"/>
              </a:lnSpc>
            </a:pPr>
            <a:r>
              <a:rPr lang="en-US">
                <a:latin typeface="Times New Roman"/>
                <a:ea typeface="+mn-lt"/>
                <a:cs typeface="+mn-lt"/>
              </a:rPr>
              <a:t>   Swing is one of the powerful GUI module of java. It is easy to use, easy to </a:t>
            </a:r>
            <a:r>
              <a:rPr lang="en-US" err="1">
                <a:latin typeface="Times New Roman"/>
                <a:ea typeface="+mn-lt"/>
                <a:cs typeface="+mn-lt"/>
              </a:rPr>
              <a:t>implement,easy</a:t>
            </a:r>
            <a:r>
              <a:rPr lang="en-US">
                <a:latin typeface="Times New Roman"/>
                <a:ea typeface="+mn-lt"/>
                <a:cs typeface="+mn-lt"/>
              </a:rPr>
              <a:t> to develop then </a:t>
            </a:r>
            <a:r>
              <a:rPr lang="en-US" dirty="0">
                <a:latin typeface="Times New Roman"/>
                <a:ea typeface="+mn-lt"/>
                <a:cs typeface="+mn-lt"/>
              </a:rPr>
              <a:t>AWT</a:t>
            </a:r>
            <a:endParaRPr lang="en-US" dirty="0">
              <a:latin typeface="Times New Roman"/>
              <a:ea typeface="微软雅黑"/>
              <a:cs typeface="+mn-lt"/>
            </a:endParaRPr>
          </a:p>
          <a:p>
            <a:pPr marL="514350" indent="-514350">
              <a:buAutoNum type="romanUcPeriod"/>
            </a:pPr>
            <a:endParaRPr lang="en-US" sz="3200" dirty="0">
              <a:latin typeface="Segoe UI"/>
              <a:cs typeface="Segoe UI"/>
            </a:endParaRPr>
          </a:p>
        </p:txBody>
      </p:sp>
    </p:spTree>
    <p:extLst>
      <p:ext uri="{BB962C8B-B14F-4D97-AF65-F5344CB8AC3E}">
        <p14:creationId xmlns:p14="http://schemas.microsoft.com/office/powerpoint/2010/main" val="398477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553998"/>
          </a:xfrm>
          <a:prstGeom prst="rect">
            <a:avLst/>
          </a:prstGeom>
        </p:spPr>
        <p:txBody>
          <a:bodyPr wrap="square" anchor="t">
            <a:spAutoFit/>
          </a:bodyPr>
          <a:lstStyle/>
          <a:p>
            <a:r>
              <a:rPr lang="en-US" altLang="zh-CN" sz="1600" b="1"/>
              <a:t>PART FIVE</a:t>
            </a:r>
            <a:endParaRPr lang="en-US" altLang="zh-CN" sz="1600" b="1">
              <a:cs typeface="Segoe UI"/>
            </a:endParaRPr>
          </a:p>
          <a:p>
            <a:endParaRPr lang="zh-CN" altLang="en-US" sz="1400" b="1" dirty="0"/>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628122" y="1136222"/>
            <a:ext cx="11469939" cy="50746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3200" b="1">
                <a:latin typeface="Times New Roman"/>
                <a:cs typeface="Times New Roman"/>
              </a:rPr>
              <a:t>Benefits</a:t>
            </a:r>
          </a:p>
          <a:p>
            <a:pPr>
              <a:lnSpc>
                <a:spcPct val="150000"/>
              </a:lnSpc>
            </a:pPr>
            <a:r>
              <a:rPr lang="en-US">
                <a:latin typeface="Times New Roman"/>
                <a:cs typeface="Times New Roman"/>
              </a:rPr>
              <a:t>Strictly enforcing these SOLID and OOP Principle will greatly benefit any project and should be heavily considered </a:t>
            </a:r>
            <a:r>
              <a:rPr lang="en-US" dirty="0">
                <a:latin typeface="Times New Roman"/>
                <a:cs typeface="Times New Roman"/>
              </a:rPr>
              <a:t>along with other agile methodologies. This approach will lead to cleaner, more manageable code that can be easily unit tested, which in turn can allow for rapid development as it allows a more methodical approach. </a:t>
            </a:r>
            <a:endParaRPr lang="en-US">
              <a:cs typeface="Segoe UI"/>
            </a:endParaRPr>
          </a:p>
          <a:p>
            <a:pPr marL="514350" indent="-514350">
              <a:buAutoNum type="romanUcPeriod"/>
            </a:pPr>
            <a:endParaRPr lang="en-US" sz="3200" dirty="0">
              <a:cs typeface="Segoe UI"/>
            </a:endParaRPr>
          </a:p>
        </p:txBody>
      </p:sp>
    </p:spTree>
    <p:extLst>
      <p:ext uri="{BB962C8B-B14F-4D97-AF65-F5344CB8AC3E}">
        <p14:creationId xmlns:p14="http://schemas.microsoft.com/office/powerpoint/2010/main" val="296529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553998"/>
          </a:xfrm>
          <a:prstGeom prst="rect">
            <a:avLst/>
          </a:prstGeom>
        </p:spPr>
        <p:txBody>
          <a:bodyPr wrap="square" anchor="t">
            <a:spAutoFit/>
          </a:bodyPr>
          <a:lstStyle/>
          <a:p>
            <a:r>
              <a:rPr lang="en-US" altLang="zh-CN" sz="1600" b="1"/>
              <a:t>PART THREE</a:t>
            </a:r>
            <a:endParaRPr lang="en-US" altLang="zh-CN" sz="1600" b="1">
              <a:cs typeface="Segoe UI"/>
            </a:endParaRPr>
          </a:p>
          <a:p>
            <a:endParaRPr lang="zh-CN" altLang="en-US" sz="1400" b="1" dirty="0"/>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824513" y="1041954"/>
            <a:ext cx="10542973" cy="49332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3200" b="1">
                <a:latin typeface="Times New Roman"/>
                <a:cs typeface="Times New Roman"/>
              </a:rPr>
              <a:t>Drawbacks</a:t>
            </a:r>
          </a:p>
          <a:p>
            <a:pPr marL="514350" indent="-514350">
              <a:lnSpc>
                <a:spcPct val="150000"/>
              </a:lnSpc>
              <a:buAutoNum type="romanUcPeriod"/>
            </a:pPr>
            <a:r>
              <a:rPr lang="en-US">
                <a:latin typeface="Times New Roman"/>
                <a:ea typeface="+mn-lt"/>
                <a:cs typeface="+mn-lt"/>
              </a:rPr>
              <a:t>CSV allows to move most basic data only. Complex configurations cannot be imported and exported this way. And  there is no standard way to represent binary data.</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992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47793" y="3186189"/>
            <a:ext cx="3602146" cy="880306"/>
          </a:xfrm>
          <a:prstGeom prst="rect">
            <a:avLst/>
          </a:prstGeom>
          <a:noFill/>
        </p:spPr>
        <p:txBody>
          <a:bodyPr wrap="square" rtlCol="0" anchor="t">
            <a:spAutoFit/>
          </a:bodyPr>
          <a:lstStyle/>
          <a:p>
            <a:pPr algn="ctr" defTabSz="609585">
              <a:lnSpc>
                <a:spcPct val="130000"/>
              </a:lnSpc>
            </a:pPr>
            <a:r>
              <a:rPr lang="en-US" altLang="zh-CN" sz="4400" b="1" dirty="0">
                <a:latin typeface="+mj-lt"/>
                <a:ea typeface="微软雅黑"/>
              </a:rPr>
              <a:t>PART</a:t>
            </a:r>
            <a:r>
              <a:rPr lang="zh-CN" altLang="en-US" sz="4400" b="1" dirty="0">
                <a:latin typeface="+mj-lt"/>
                <a:ea typeface="微软雅黑"/>
              </a:rPr>
              <a:t> </a:t>
            </a:r>
            <a:r>
              <a:rPr lang="en-US" altLang="zh-CN" sz="4400" b="1">
                <a:latin typeface="+mj-lt"/>
                <a:ea typeface="微软雅黑"/>
              </a:rPr>
              <a:t>SIX</a:t>
            </a:r>
            <a:endParaRPr lang="zh-CN" altLang="en-US" sz="4400" b="1" dirty="0">
              <a:latin typeface="+mj-lt"/>
              <a:ea typeface="微软雅黑" charset="0"/>
            </a:endParaRPr>
          </a:p>
        </p:txBody>
      </p:sp>
      <p:sp>
        <p:nvSpPr>
          <p:cNvPr id="3" name="文本框 2"/>
          <p:cNvSpPr txBox="1"/>
          <p:nvPr/>
        </p:nvSpPr>
        <p:spPr>
          <a:xfrm>
            <a:off x="2632692" y="1578547"/>
            <a:ext cx="6926616" cy="1608902"/>
          </a:xfrm>
          <a:prstGeom prst="rect">
            <a:avLst/>
          </a:prstGeom>
          <a:noFill/>
        </p:spPr>
        <p:txBody>
          <a:bodyPr wrap="square" rtlCol="0" anchor="t">
            <a:spAutoFit/>
          </a:bodyPr>
          <a:lstStyle/>
          <a:p>
            <a:pPr algn="ctr" defTabSz="609585">
              <a:lnSpc>
                <a:spcPct val="130000"/>
              </a:lnSpc>
            </a:pPr>
            <a:r>
              <a:rPr lang="en-US" sz="4000" dirty="0">
                <a:ea typeface="+mn-lt"/>
                <a:cs typeface="+mn-lt"/>
              </a:rPr>
              <a:t>Possible future enhancements and features</a:t>
            </a:r>
            <a:endParaRPr lang="en-US" altLang="zh-CN" dirty="0"/>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Tree>
    <p:extLst>
      <p:ext uri="{BB962C8B-B14F-4D97-AF65-F5344CB8AC3E}">
        <p14:creationId xmlns:p14="http://schemas.microsoft.com/office/powerpoint/2010/main" val="348854376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581360" cy="553998"/>
          </a:xfrm>
          <a:prstGeom prst="rect">
            <a:avLst/>
          </a:prstGeom>
        </p:spPr>
        <p:txBody>
          <a:bodyPr wrap="square" anchor="t">
            <a:spAutoFit/>
          </a:bodyPr>
          <a:lstStyle/>
          <a:p>
            <a:r>
              <a:rPr lang="en-US" altLang="zh-CN" sz="1600" b="1"/>
              <a:t>PART THREE</a:t>
            </a:r>
            <a:endParaRPr lang="en-US" altLang="zh-CN" sz="1600" b="1">
              <a:cs typeface="Segoe UI"/>
            </a:endParaRPr>
          </a:p>
          <a:p>
            <a:endParaRPr lang="zh-CN" altLang="en-US" sz="1400" b="1" dirty="0"/>
          </a:p>
        </p:txBody>
      </p:sp>
      <p:sp>
        <p:nvSpPr>
          <p:cNvPr id="3" name="椭圆 2"/>
          <p:cNvSpPr/>
          <p:nvPr/>
        </p:nvSpPr>
        <p:spPr>
          <a:xfrm>
            <a:off x="3180890" y="11619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sp>
        <p:nvSpPr>
          <p:cNvPr id="100" name="内容占位符 2">
            <a:extLst>
              <a:ext uri="{FF2B5EF4-FFF2-40B4-BE49-F238E27FC236}">
                <a16:creationId xmlns:a16="http://schemas.microsoft.com/office/drawing/2014/main" id="{25150903-2647-487C-8D4B-207EBF01B224}"/>
              </a:ext>
            </a:extLst>
          </p:cNvPr>
          <p:cNvSpPr txBox="1">
            <a:spLocks/>
          </p:cNvSpPr>
          <p:nvPr/>
        </p:nvSpPr>
        <p:spPr>
          <a:xfrm>
            <a:off x="651689" y="900551"/>
            <a:ext cx="10542973" cy="49332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AutoNum type="romanUcPeriod"/>
            </a:pPr>
            <a:r>
              <a:rPr lang="en-US" sz="3200">
                <a:latin typeface="Times New Roman"/>
                <a:ea typeface="+mn-lt"/>
                <a:cs typeface="+mn-lt"/>
              </a:rPr>
              <a:t>We can add a SQL sever to make a web version. And also </a:t>
            </a:r>
            <a:r>
              <a:rPr lang="en-US" sz="3200" dirty="0">
                <a:latin typeface="Times New Roman"/>
                <a:ea typeface="+mn-lt"/>
                <a:cs typeface="+mn-lt"/>
              </a:rPr>
              <a:t>use a relational database management system-MySQL ,it would be more easier to manage the database </a:t>
            </a:r>
            <a:r>
              <a:rPr lang="en-US" sz="3200">
                <a:latin typeface="Times New Roman"/>
                <a:ea typeface="+mn-lt"/>
                <a:cs typeface="+mn-lt"/>
              </a:rPr>
              <a:t>system.</a:t>
            </a:r>
            <a:endParaRPr lang="en-US" sz="3200" dirty="0">
              <a:latin typeface="Times New Roman"/>
              <a:cs typeface="Segoe UI"/>
            </a:endParaRPr>
          </a:p>
          <a:p>
            <a:pPr marL="514350" indent="-514350">
              <a:lnSpc>
                <a:spcPct val="150000"/>
              </a:lnSpc>
              <a:buAutoNum type="romanUcPeriod"/>
            </a:pPr>
            <a:r>
              <a:rPr lang="en-US" sz="3200" dirty="0">
                <a:latin typeface="Times New Roman"/>
                <a:cs typeface="Segoe UI"/>
              </a:rPr>
              <a:t>Build a recomdation system or a </a:t>
            </a:r>
            <a:r>
              <a:rPr lang="en-US" sz="3200" dirty="0">
                <a:latin typeface="Times New Roman"/>
                <a:ea typeface="+mn-lt"/>
                <a:cs typeface="+mn-lt"/>
              </a:rPr>
              <a:t>predicted </a:t>
            </a:r>
            <a:r>
              <a:rPr lang="en-US" sz="3200" dirty="0">
                <a:latin typeface="Times New Roman"/>
                <a:ea typeface="微软雅黑"/>
                <a:cs typeface="+mn-lt"/>
              </a:rPr>
              <a:t>model</a:t>
            </a:r>
            <a:r>
              <a:rPr lang="en-US" sz="3200" dirty="0">
                <a:latin typeface="Times New Roman"/>
                <a:cs typeface="Segoe UI"/>
              </a:rPr>
              <a:t> for the orders , based on the </a:t>
            </a:r>
            <a:r>
              <a:rPr lang="en-US" sz="3200" dirty="0">
                <a:latin typeface="Times New Roman"/>
                <a:ea typeface="+mn-lt"/>
                <a:cs typeface="+mn-lt"/>
              </a:rPr>
              <a:t>machine</a:t>
            </a:r>
            <a:r>
              <a:rPr lang="en-US" sz="3200" dirty="0">
                <a:latin typeface="Times New Roman"/>
                <a:cs typeface="Segoe UI"/>
              </a:rPr>
              <a:t>learning technology. It will become more </a:t>
            </a:r>
            <a:r>
              <a:rPr lang="en-US" sz="3200" dirty="0">
                <a:latin typeface="Times New Roman"/>
                <a:ea typeface="微软雅黑"/>
                <a:cs typeface="+mn-lt"/>
              </a:rPr>
              <a:t> </a:t>
            </a:r>
            <a:r>
              <a:rPr lang="en-US" sz="3200">
                <a:latin typeface="Times New Roman"/>
                <a:ea typeface="+mn-lt"/>
                <a:cs typeface="+mn-lt"/>
              </a:rPr>
              <a:t>effectively and functionlity.</a:t>
            </a:r>
            <a:endParaRPr lang="en-US" sz="3200" dirty="0">
              <a:latin typeface="Times New Roman"/>
              <a:cs typeface="Segoe UI"/>
            </a:endParaRPr>
          </a:p>
          <a:p>
            <a:pPr>
              <a:buNone/>
            </a:pPr>
            <a:endParaRPr lang="en-US" sz="3200" dirty="0">
              <a:cs typeface="Segoe UI"/>
            </a:endParaRPr>
          </a:p>
          <a:p>
            <a:pPr>
              <a:buNone/>
            </a:pPr>
            <a:endParaRPr lang="en-US" sz="3200" dirty="0">
              <a:latin typeface="Segoe UI"/>
              <a:cs typeface="Segoe UI"/>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4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3700" y="2360410"/>
            <a:ext cx="8604600" cy="830997"/>
          </a:xfrm>
          <a:prstGeom prst="rect">
            <a:avLst/>
          </a:prstGeom>
        </p:spPr>
        <p:txBody>
          <a:bodyPr wrap="none">
            <a:spAutoFit/>
          </a:bodyPr>
          <a:lstStyle/>
          <a:p>
            <a:pPr algn="ctr"/>
            <a:r>
              <a:rPr lang="en-US" altLang="zh-CN" sz="4800" b="1" dirty="0"/>
              <a:t>THANK YOU FOR WATCHING</a:t>
            </a:r>
          </a:p>
        </p:txBody>
      </p:sp>
      <p:sp>
        <p:nvSpPr>
          <p:cNvPr id="9" name="椭圆 8"/>
          <p:cNvSpPr/>
          <p:nvPr/>
        </p:nvSpPr>
        <p:spPr>
          <a:xfrm>
            <a:off x="2312493" y="60523"/>
            <a:ext cx="307776" cy="307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副标题 2">
            <a:extLst>
              <a:ext uri="{FF2B5EF4-FFF2-40B4-BE49-F238E27FC236}">
                <a16:creationId xmlns:a16="http://schemas.microsoft.com/office/drawing/2014/main" id="{30AD1379-1DB4-4C41-8383-78919941FDF4}"/>
              </a:ext>
            </a:extLst>
          </p:cNvPr>
          <p:cNvSpPr txBox="1">
            <a:spLocks/>
          </p:cNvSpPr>
          <p:nvPr/>
        </p:nvSpPr>
        <p:spPr>
          <a:xfrm>
            <a:off x="3346880" y="3429000"/>
            <a:ext cx="5498237" cy="2630086"/>
          </a:xfrm>
          <a:prstGeom prst="rect">
            <a:avLst/>
          </a:prstGeom>
        </p:spPr>
        <p:txBody>
          <a:bodyPr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Times New Roman"/>
                <a:cs typeface="Times New Roman"/>
              </a:rPr>
              <a:t>Daycare project</a:t>
            </a: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en-US" dirty="0" err="1">
                <a:latin typeface="Times New Roman"/>
                <a:cs typeface="Times New Roman"/>
              </a:rPr>
              <a:t>Jinning</a:t>
            </a:r>
            <a:r>
              <a:rPr lang="en-US" dirty="0">
                <a:latin typeface="Times New Roman"/>
                <a:cs typeface="Times New Roman"/>
              </a:rPr>
              <a:t> Yang  </a:t>
            </a:r>
            <a:r>
              <a:rPr lang="en-US" dirty="0">
                <a:latin typeface="Times New Roman"/>
                <a:ea typeface="+mn-lt"/>
                <a:cs typeface="+mn-lt"/>
              </a:rPr>
              <a:t>001029162</a:t>
            </a:r>
            <a:endParaRPr lang="en-US" dirty="0">
              <a:latin typeface="Times New Roman"/>
              <a:cs typeface="Times New Roman" panose="02020603050405020304" pitchFamily="18" charset="0"/>
            </a:endParaRPr>
          </a:p>
          <a:p>
            <a:pPr algn="ctr"/>
            <a:r>
              <a:rPr lang="en-US" dirty="0" err="1">
                <a:latin typeface="Times New Roman"/>
                <a:cs typeface="Times New Roman"/>
              </a:rPr>
              <a:t>Jiatian</a:t>
            </a:r>
            <a:r>
              <a:rPr lang="en-US" dirty="0">
                <a:latin typeface="Times New Roman"/>
                <a:cs typeface="Times New Roman"/>
              </a:rPr>
              <a:t> Wang </a:t>
            </a:r>
            <a:r>
              <a:rPr lang="en-US" dirty="0">
                <a:latin typeface="Times New Roman"/>
                <a:ea typeface="+mn-lt"/>
                <a:cs typeface="+mn-lt"/>
              </a:rPr>
              <a:t>001023304</a:t>
            </a:r>
          </a:p>
          <a:p>
            <a:pPr algn="ctr"/>
            <a:r>
              <a:rPr lang="en-US" dirty="0" err="1">
                <a:latin typeface="Times New Roman"/>
                <a:cs typeface="Times New Roman"/>
              </a:rPr>
              <a:t>Hanzhang</a:t>
            </a:r>
            <a:r>
              <a:rPr lang="en-US" dirty="0">
                <a:latin typeface="Times New Roman"/>
                <a:cs typeface="Times New Roman"/>
              </a:rPr>
              <a:t> Wang </a:t>
            </a:r>
            <a:r>
              <a:rPr lang="en-US" dirty="0">
                <a:latin typeface="Times New Roman"/>
                <a:ea typeface="+mn-lt"/>
                <a:cs typeface="+mn-lt"/>
              </a:rPr>
              <a:t>001010009</a:t>
            </a:r>
          </a:p>
          <a:p>
            <a:pPr algn="ctr"/>
            <a:r>
              <a:rPr lang="en-US" dirty="0" err="1">
                <a:latin typeface="Times New Roman"/>
                <a:cs typeface="Times New Roman"/>
              </a:rPr>
              <a:t>Haojie</a:t>
            </a:r>
            <a:r>
              <a:rPr lang="en-US" dirty="0">
                <a:latin typeface="Times New Roman"/>
                <a:cs typeface="Times New Roman"/>
              </a:rPr>
              <a:t> Zhang 001029757</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76648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5007"/>
            <a:ext cx="1731949" cy="553998"/>
          </a:xfrm>
          <a:prstGeom prst="rect">
            <a:avLst/>
          </a:prstGeom>
        </p:spPr>
        <p:txBody>
          <a:bodyPr wrap="none" anchor="t">
            <a:spAutoFit/>
          </a:bodyPr>
          <a:lstStyle/>
          <a:p>
            <a:r>
              <a:rPr kumimoji="1" lang="en-US" altLang="zh-CN" sz="1600" b="1">
                <a:ea typeface="微软雅黑"/>
              </a:rPr>
              <a:t>Key Screen Shot</a:t>
            </a:r>
            <a:endParaRPr lang="zh-CN" altLang="en-US" sz="1600" b="1">
              <a:ea typeface="微软雅黑"/>
              <a:cs typeface="Segoe UI"/>
            </a:endParaRPr>
          </a:p>
          <a:p>
            <a:endParaRPr lang="zh-CN" altLang="en-US" sz="1400" b="1" dirty="0"/>
          </a:p>
        </p:txBody>
      </p:sp>
      <p:sp>
        <p:nvSpPr>
          <p:cNvPr id="3" name="椭圆 2"/>
          <p:cNvSpPr/>
          <p:nvPr/>
        </p:nvSpPr>
        <p:spPr>
          <a:xfrm>
            <a:off x="2580137" y="183137"/>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pic>
        <p:nvPicPr>
          <p:cNvPr id="6" name="图片 5"/>
          <p:cNvPicPr>
            <a:picLocks noChangeAspect="1"/>
          </p:cNvPicPr>
          <p:nvPr/>
        </p:nvPicPr>
        <p:blipFill rotWithShape="1">
          <a:blip r:embed="rId3"/>
          <a:srcRect l="48897"/>
          <a:stretch/>
        </p:blipFill>
        <p:spPr>
          <a:xfrm>
            <a:off x="-8468" y="356349"/>
            <a:ext cx="3137336" cy="6145301"/>
          </a:xfrm>
          <a:prstGeom prst="rect">
            <a:avLst/>
          </a:prstGeom>
        </p:spPr>
      </p:pic>
      <p:pic>
        <p:nvPicPr>
          <p:cNvPr id="5" name="图片 4"/>
          <p:cNvPicPr>
            <a:picLocks noChangeAspect="1"/>
          </p:cNvPicPr>
          <p:nvPr/>
        </p:nvPicPr>
        <p:blipFill rotWithShape="1">
          <a:blip r:embed="rId4"/>
          <a:srcRect l="49574"/>
          <a:stretch/>
        </p:blipFill>
        <p:spPr>
          <a:xfrm>
            <a:off x="-8468" y="2435266"/>
            <a:ext cx="1002201" cy="1987468"/>
          </a:xfrm>
          <a:prstGeom prst="rect">
            <a:avLst/>
          </a:prstGeom>
        </p:spPr>
      </p:pic>
      <p:pic>
        <p:nvPicPr>
          <p:cNvPr id="7" name="Picture 7" descr="A person in a suit and tie sitting in a room&#10;&#10;Description generated with very high confidence">
            <a:extLst>
              <a:ext uri="{FF2B5EF4-FFF2-40B4-BE49-F238E27FC236}">
                <a16:creationId xmlns:a16="http://schemas.microsoft.com/office/drawing/2014/main" id="{8ED4CEA1-F44B-4C89-9AB1-D57F6910D461}"/>
              </a:ext>
            </a:extLst>
          </p:cNvPr>
          <p:cNvPicPr>
            <a:picLocks noChangeAspect="1"/>
          </p:cNvPicPr>
          <p:nvPr/>
        </p:nvPicPr>
        <p:blipFill>
          <a:blip r:embed="rId5"/>
          <a:stretch>
            <a:fillRect/>
          </a:stretch>
        </p:blipFill>
        <p:spPr>
          <a:xfrm>
            <a:off x="3340508" y="1113034"/>
            <a:ext cx="8046608" cy="4763906"/>
          </a:xfrm>
          <a:prstGeom prst="rect">
            <a:avLst/>
          </a:prstGeom>
        </p:spPr>
      </p:pic>
    </p:spTree>
    <p:extLst>
      <p:ext uri="{BB962C8B-B14F-4D97-AF65-F5344CB8AC3E}">
        <p14:creationId xmlns:p14="http://schemas.microsoft.com/office/powerpoint/2010/main" val="13724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5007"/>
            <a:ext cx="1731949" cy="553998"/>
          </a:xfrm>
          <a:prstGeom prst="rect">
            <a:avLst/>
          </a:prstGeom>
        </p:spPr>
        <p:txBody>
          <a:bodyPr wrap="none" anchor="t">
            <a:spAutoFit/>
          </a:bodyPr>
          <a:lstStyle/>
          <a:p>
            <a:r>
              <a:rPr kumimoji="1" lang="en-US" altLang="zh-CN" sz="1600" b="1">
                <a:ea typeface="微软雅黑"/>
              </a:rPr>
              <a:t>Key Screen Shot</a:t>
            </a:r>
            <a:endParaRPr lang="zh-CN" altLang="en-US" sz="1600" b="1">
              <a:ea typeface="微软雅黑"/>
              <a:cs typeface="Segoe UI"/>
            </a:endParaRPr>
          </a:p>
          <a:p>
            <a:endParaRPr lang="zh-CN" altLang="en-US" sz="1400" b="1" dirty="0"/>
          </a:p>
        </p:txBody>
      </p:sp>
      <p:sp>
        <p:nvSpPr>
          <p:cNvPr id="3" name="椭圆 2"/>
          <p:cNvSpPr/>
          <p:nvPr/>
        </p:nvSpPr>
        <p:spPr>
          <a:xfrm>
            <a:off x="2580137" y="183137"/>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pic>
        <p:nvPicPr>
          <p:cNvPr id="6" name="图片 5"/>
          <p:cNvPicPr>
            <a:picLocks noChangeAspect="1"/>
          </p:cNvPicPr>
          <p:nvPr/>
        </p:nvPicPr>
        <p:blipFill rotWithShape="1">
          <a:blip r:embed="rId3"/>
          <a:srcRect l="48897"/>
          <a:stretch/>
        </p:blipFill>
        <p:spPr>
          <a:xfrm>
            <a:off x="-8468" y="356349"/>
            <a:ext cx="3137336" cy="6145301"/>
          </a:xfrm>
          <a:prstGeom prst="rect">
            <a:avLst/>
          </a:prstGeom>
        </p:spPr>
      </p:pic>
      <p:pic>
        <p:nvPicPr>
          <p:cNvPr id="5" name="图片 4"/>
          <p:cNvPicPr>
            <a:picLocks noChangeAspect="1"/>
          </p:cNvPicPr>
          <p:nvPr/>
        </p:nvPicPr>
        <p:blipFill rotWithShape="1">
          <a:blip r:embed="rId4"/>
          <a:srcRect l="49574"/>
          <a:stretch/>
        </p:blipFill>
        <p:spPr>
          <a:xfrm>
            <a:off x="-8468" y="2435266"/>
            <a:ext cx="1002201" cy="1987468"/>
          </a:xfrm>
          <a:prstGeom prst="rect">
            <a:avLst/>
          </a:prstGeom>
        </p:spPr>
      </p:pic>
      <p:pic>
        <p:nvPicPr>
          <p:cNvPr id="4" name="Picture 7" descr="A screenshot of a cell phone&#10;&#10;Description generated with very high confidence">
            <a:extLst>
              <a:ext uri="{FF2B5EF4-FFF2-40B4-BE49-F238E27FC236}">
                <a16:creationId xmlns:a16="http://schemas.microsoft.com/office/drawing/2014/main" id="{013B7E0B-F205-4186-9EC0-2C56F82F3B5D}"/>
              </a:ext>
            </a:extLst>
          </p:cNvPr>
          <p:cNvPicPr>
            <a:picLocks noChangeAspect="1"/>
          </p:cNvPicPr>
          <p:nvPr/>
        </p:nvPicPr>
        <p:blipFill>
          <a:blip r:embed="rId5"/>
          <a:stretch>
            <a:fillRect/>
          </a:stretch>
        </p:blipFill>
        <p:spPr>
          <a:xfrm>
            <a:off x="3845859" y="897163"/>
            <a:ext cx="6454587" cy="4911272"/>
          </a:xfrm>
          <a:prstGeom prst="rect">
            <a:avLst/>
          </a:prstGeom>
        </p:spPr>
      </p:pic>
    </p:spTree>
    <p:extLst>
      <p:ext uri="{BB962C8B-B14F-4D97-AF65-F5344CB8AC3E}">
        <p14:creationId xmlns:p14="http://schemas.microsoft.com/office/powerpoint/2010/main" val="296046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5007"/>
            <a:ext cx="1731949" cy="553998"/>
          </a:xfrm>
          <a:prstGeom prst="rect">
            <a:avLst/>
          </a:prstGeom>
        </p:spPr>
        <p:txBody>
          <a:bodyPr wrap="none" anchor="t">
            <a:spAutoFit/>
          </a:bodyPr>
          <a:lstStyle/>
          <a:p>
            <a:r>
              <a:rPr kumimoji="1" lang="en-US" altLang="zh-CN" sz="1600" b="1">
                <a:ea typeface="微软雅黑"/>
              </a:rPr>
              <a:t>Key Screen Shot</a:t>
            </a:r>
            <a:endParaRPr lang="zh-CN" altLang="en-US" sz="1600" b="1">
              <a:ea typeface="微软雅黑"/>
              <a:cs typeface="Segoe UI"/>
            </a:endParaRPr>
          </a:p>
          <a:p>
            <a:endParaRPr lang="zh-CN" altLang="en-US" sz="1400" b="1" dirty="0"/>
          </a:p>
        </p:txBody>
      </p:sp>
      <p:sp>
        <p:nvSpPr>
          <p:cNvPr id="3" name="椭圆 2"/>
          <p:cNvSpPr/>
          <p:nvPr/>
        </p:nvSpPr>
        <p:spPr>
          <a:xfrm>
            <a:off x="2580137" y="183137"/>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pic>
        <p:nvPicPr>
          <p:cNvPr id="6" name="图片 5"/>
          <p:cNvPicPr>
            <a:picLocks noChangeAspect="1"/>
          </p:cNvPicPr>
          <p:nvPr/>
        </p:nvPicPr>
        <p:blipFill rotWithShape="1">
          <a:blip r:embed="rId3"/>
          <a:srcRect l="48897"/>
          <a:stretch/>
        </p:blipFill>
        <p:spPr>
          <a:xfrm>
            <a:off x="-8468" y="356349"/>
            <a:ext cx="3137336" cy="6145301"/>
          </a:xfrm>
          <a:prstGeom prst="rect">
            <a:avLst/>
          </a:prstGeom>
        </p:spPr>
      </p:pic>
      <p:pic>
        <p:nvPicPr>
          <p:cNvPr id="5" name="图片 4"/>
          <p:cNvPicPr>
            <a:picLocks noChangeAspect="1"/>
          </p:cNvPicPr>
          <p:nvPr/>
        </p:nvPicPr>
        <p:blipFill rotWithShape="1">
          <a:blip r:embed="rId4"/>
          <a:srcRect l="49574"/>
          <a:stretch/>
        </p:blipFill>
        <p:spPr>
          <a:xfrm>
            <a:off x="-8468" y="2435266"/>
            <a:ext cx="1002201" cy="1987468"/>
          </a:xfrm>
          <a:prstGeom prst="rect">
            <a:avLst/>
          </a:prstGeom>
        </p:spPr>
      </p:pic>
      <p:pic>
        <p:nvPicPr>
          <p:cNvPr id="4" name="Picture 7" descr="A screenshot of a cell phone&#10;&#10;Description generated with very high confidence">
            <a:extLst>
              <a:ext uri="{FF2B5EF4-FFF2-40B4-BE49-F238E27FC236}">
                <a16:creationId xmlns:a16="http://schemas.microsoft.com/office/drawing/2014/main" id="{3FE7F1A0-7A6C-49CC-87A2-4AFB02F14EB8}"/>
              </a:ext>
            </a:extLst>
          </p:cNvPr>
          <p:cNvPicPr>
            <a:picLocks noChangeAspect="1"/>
          </p:cNvPicPr>
          <p:nvPr/>
        </p:nvPicPr>
        <p:blipFill>
          <a:blip r:embed="rId5"/>
          <a:stretch>
            <a:fillRect/>
          </a:stretch>
        </p:blipFill>
        <p:spPr>
          <a:xfrm>
            <a:off x="3558988" y="1062554"/>
            <a:ext cx="7189693" cy="4876327"/>
          </a:xfrm>
          <a:prstGeom prst="rect">
            <a:avLst/>
          </a:prstGeom>
        </p:spPr>
      </p:pic>
    </p:spTree>
    <p:extLst>
      <p:ext uri="{BB962C8B-B14F-4D97-AF65-F5344CB8AC3E}">
        <p14:creationId xmlns:p14="http://schemas.microsoft.com/office/powerpoint/2010/main" val="18736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5007"/>
            <a:ext cx="1731949" cy="553998"/>
          </a:xfrm>
          <a:prstGeom prst="rect">
            <a:avLst/>
          </a:prstGeom>
        </p:spPr>
        <p:txBody>
          <a:bodyPr wrap="none" anchor="t">
            <a:spAutoFit/>
          </a:bodyPr>
          <a:lstStyle/>
          <a:p>
            <a:r>
              <a:rPr kumimoji="1" lang="en-US" altLang="zh-CN" sz="1600" b="1">
                <a:ea typeface="微软雅黑"/>
              </a:rPr>
              <a:t>Key Screen Shot</a:t>
            </a:r>
            <a:endParaRPr lang="zh-CN" altLang="en-US" sz="1600" b="1">
              <a:ea typeface="微软雅黑"/>
              <a:cs typeface="Segoe UI"/>
            </a:endParaRPr>
          </a:p>
          <a:p>
            <a:endParaRPr lang="zh-CN" altLang="en-US" sz="1400" b="1" dirty="0"/>
          </a:p>
        </p:txBody>
      </p:sp>
      <p:sp>
        <p:nvSpPr>
          <p:cNvPr id="3" name="椭圆 2"/>
          <p:cNvSpPr/>
          <p:nvPr/>
        </p:nvSpPr>
        <p:spPr>
          <a:xfrm>
            <a:off x="2580137" y="183137"/>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pic>
        <p:nvPicPr>
          <p:cNvPr id="6" name="图片 5"/>
          <p:cNvPicPr>
            <a:picLocks noChangeAspect="1"/>
          </p:cNvPicPr>
          <p:nvPr/>
        </p:nvPicPr>
        <p:blipFill rotWithShape="1">
          <a:blip r:embed="rId3"/>
          <a:srcRect l="48897"/>
          <a:stretch/>
        </p:blipFill>
        <p:spPr>
          <a:xfrm>
            <a:off x="-8468" y="356349"/>
            <a:ext cx="3137336" cy="6145301"/>
          </a:xfrm>
          <a:prstGeom prst="rect">
            <a:avLst/>
          </a:prstGeom>
        </p:spPr>
      </p:pic>
      <p:pic>
        <p:nvPicPr>
          <p:cNvPr id="5" name="图片 4"/>
          <p:cNvPicPr>
            <a:picLocks noChangeAspect="1"/>
          </p:cNvPicPr>
          <p:nvPr/>
        </p:nvPicPr>
        <p:blipFill rotWithShape="1">
          <a:blip r:embed="rId4"/>
          <a:srcRect l="49574"/>
          <a:stretch/>
        </p:blipFill>
        <p:spPr>
          <a:xfrm>
            <a:off x="-8468" y="2435266"/>
            <a:ext cx="1002201" cy="1987468"/>
          </a:xfrm>
          <a:prstGeom prst="rect">
            <a:avLst/>
          </a:prstGeom>
        </p:spPr>
      </p:pic>
      <p:pic>
        <p:nvPicPr>
          <p:cNvPr id="4" name="Picture 7" descr="A screenshot of a cell phone&#10;&#10;Description generated with very high confidence">
            <a:extLst>
              <a:ext uri="{FF2B5EF4-FFF2-40B4-BE49-F238E27FC236}">
                <a16:creationId xmlns:a16="http://schemas.microsoft.com/office/drawing/2014/main" id="{6075AFBD-6C92-435B-8E8A-CAB148CEDD0E}"/>
              </a:ext>
            </a:extLst>
          </p:cNvPr>
          <p:cNvPicPr>
            <a:picLocks noChangeAspect="1"/>
          </p:cNvPicPr>
          <p:nvPr/>
        </p:nvPicPr>
        <p:blipFill>
          <a:blip r:embed="rId5"/>
          <a:stretch>
            <a:fillRect/>
          </a:stretch>
        </p:blipFill>
        <p:spPr>
          <a:xfrm>
            <a:off x="3523130" y="811521"/>
            <a:ext cx="7261411" cy="5064628"/>
          </a:xfrm>
          <a:prstGeom prst="rect">
            <a:avLst/>
          </a:prstGeom>
        </p:spPr>
      </p:pic>
    </p:spTree>
    <p:extLst>
      <p:ext uri="{BB962C8B-B14F-4D97-AF65-F5344CB8AC3E}">
        <p14:creationId xmlns:p14="http://schemas.microsoft.com/office/powerpoint/2010/main" val="128098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5007"/>
            <a:ext cx="1731949" cy="553998"/>
          </a:xfrm>
          <a:prstGeom prst="rect">
            <a:avLst/>
          </a:prstGeom>
        </p:spPr>
        <p:txBody>
          <a:bodyPr wrap="none" anchor="t">
            <a:spAutoFit/>
          </a:bodyPr>
          <a:lstStyle/>
          <a:p>
            <a:r>
              <a:rPr kumimoji="1" lang="en-US" altLang="zh-CN" sz="1600" b="1">
                <a:ea typeface="微软雅黑"/>
              </a:rPr>
              <a:t>Key Screen Shot</a:t>
            </a:r>
            <a:endParaRPr lang="zh-CN" altLang="en-US" sz="1600" b="1">
              <a:ea typeface="微软雅黑"/>
              <a:cs typeface="Segoe UI"/>
            </a:endParaRPr>
          </a:p>
          <a:p>
            <a:endParaRPr lang="zh-CN" altLang="en-US" sz="1400" b="1" dirty="0"/>
          </a:p>
        </p:txBody>
      </p:sp>
      <p:sp>
        <p:nvSpPr>
          <p:cNvPr id="3" name="椭圆 2"/>
          <p:cNvSpPr/>
          <p:nvPr/>
        </p:nvSpPr>
        <p:spPr>
          <a:xfrm>
            <a:off x="2580137" y="183137"/>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pic>
        <p:nvPicPr>
          <p:cNvPr id="6" name="图片 5"/>
          <p:cNvPicPr>
            <a:picLocks noChangeAspect="1"/>
          </p:cNvPicPr>
          <p:nvPr/>
        </p:nvPicPr>
        <p:blipFill rotWithShape="1">
          <a:blip r:embed="rId3"/>
          <a:srcRect l="48897"/>
          <a:stretch/>
        </p:blipFill>
        <p:spPr>
          <a:xfrm>
            <a:off x="-8468" y="356349"/>
            <a:ext cx="3137336" cy="6145301"/>
          </a:xfrm>
          <a:prstGeom prst="rect">
            <a:avLst/>
          </a:prstGeom>
        </p:spPr>
      </p:pic>
      <p:pic>
        <p:nvPicPr>
          <p:cNvPr id="5" name="图片 4"/>
          <p:cNvPicPr>
            <a:picLocks noChangeAspect="1"/>
          </p:cNvPicPr>
          <p:nvPr/>
        </p:nvPicPr>
        <p:blipFill rotWithShape="1">
          <a:blip r:embed="rId4"/>
          <a:srcRect l="49574"/>
          <a:stretch/>
        </p:blipFill>
        <p:spPr>
          <a:xfrm>
            <a:off x="-8468" y="2435266"/>
            <a:ext cx="1002201" cy="1987468"/>
          </a:xfrm>
          <a:prstGeom prst="rect">
            <a:avLst/>
          </a:prstGeom>
        </p:spPr>
      </p:pic>
      <p:pic>
        <p:nvPicPr>
          <p:cNvPr id="4" name="Picture 7" descr="A screenshot of a cell phone&#10;&#10;Description generated with very high confidence">
            <a:extLst>
              <a:ext uri="{FF2B5EF4-FFF2-40B4-BE49-F238E27FC236}">
                <a16:creationId xmlns:a16="http://schemas.microsoft.com/office/drawing/2014/main" id="{0E613145-A842-4C8B-9430-D9931801C84E}"/>
              </a:ext>
            </a:extLst>
          </p:cNvPr>
          <p:cNvPicPr>
            <a:picLocks noChangeAspect="1"/>
          </p:cNvPicPr>
          <p:nvPr/>
        </p:nvPicPr>
        <p:blipFill>
          <a:blip r:embed="rId5"/>
          <a:stretch>
            <a:fillRect/>
          </a:stretch>
        </p:blipFill>
        <p:spPr>
          <a:xfrm>
            <a:off x="3128683" y="1162823"/>
            <a:ext cx="8875057" cy="4729579"/>
          </a:xfrm>
          <a:prstGeom prst="rect">
            <a:avLst/>
          </a:prstGeom>
        </p:spPr>
      </p:pic>
    </p:spTree>
    <p:extLst>
      <p:ext uri="{BB962C8B-B14F-4D97-AF65-F5344CB8AC3E}">
        <p14:creationId xmlns:p14="http://schemas.microsoft.com/office/powerpoint/2010/main" val="12912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5007"/>
            <a:ext cx="1731949" cy="553998"/>
          </a:xfrm>
          <a:prstGeom prst="rect">
            <a:avLst/>
          </a:prstGeom>
        </p:spPr>
        <p:txBody>
          <a:bodyPr wrap="none" anchor="t">
            <a:spAutoFit/>
          </a:bodyPr>
          <a:lstStyle/>
          <a:p>
            <a:r>
              <a:rPr kumimoji="1" lang="en-US" altLang="zh-CN" sz="1600" b="1">
                <a:ea typeface="微软雅黑"/>
              </a:rPr>
              <a:t>Key Screen Shot</a:t>
            </a:r>
            <a:endParaRPr lang="zh-CN" altLang="en-US" sz="1600" b="1">
              <a:ea typeface="微软雅黑"/>
              <a:cs typeface="Segoe UI"/>
            </a:endParaRPr>
          </a:p>
          <a:p>
            <a:endParaRPr lang="zh-CN" altLang="en-US" sz="1400" b="1" dirty="0"/>
          </a:p>
        </p:txBody>
      </p:sp>
      <p:sp>
        <p:nvSpPr>
          <p:cNvPr id="3" name="椭圆 2"/>
          <p:cNvSpPr/>
          <p:nvPr/>
        </p:nvSpPr>
        <p:spPr>
          <a:xfrm>
            <a:off x="2580137" y="183137"/>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pic>
        <p:nvPicPr>
          <p:cNvPr id="6" name="图片 5"/>
          <p:cNvPicPr>
            <a:picLocks noChangeAspect="1"/>
          </p:cNvPicPr>
          <p:nvPr/>
        </p:nvPicPr>
        <p:blipFill rotWithShape="1">
          <a:blip r:embed="rId3"/>
          <a:srcRect l="48897"/>
          <a:stretch/>
        </p:blipFill>
        <p:spPr>
          <a:xfrm>
            <a:off x="-8468" y="356349"/>
            <a:ext cx="3137336" cy="6145301"/>
          </a:xfrm>
          <a:prstGeom prst="rect">
            <a:avLst/>
          </a:prstGeom>
        </p:spPr>
      </p:pic>
      <p:pic>
        <p:nvPicPr>
          <p:cNvPr id="5" name="图片 4"/>
          <p:cNvPicPr>
            <a:picLocks noChangeAspect="1"/>
          </p:cNvPicPr>
          <p:nvPr/>
        </p:nvPicPr>
        <p:blipFill rotWithShape="1">
          <a:blip r:embed="rId4"/>
          <a:srcRect l="49574"/>
          <a:stretch/>
        </p:blipFill>
        <p:spPr>
          <a:xfrm>
            <a:off x="-8468" y="2435266"/>
            <a:ext cx="1002201" cy="1987468"/>
          </a:xfrm>
          <a:prstGeom prst="rect">
            <a:avLst/>
          </a:prstGeom>
        </p:spPr>
      </p:pic>
      <p:pic>
        <p:nvPicPr>
          <p:cNvPr id="4" name="Picture 7" descr="A screenshot of a cell phone&#10;&#10;Description generated with very high confidence">
            <a:extLst>
              <a:ext uri="{FF2B5EF4-FFF2-40B4-BE49-F238E27FC236}">
                <a16:creationId xmlns:a16="http://schemas.microsoft.com/office/drawing/2014/main" id="{4879DB64-4449-47D2-914B-0648B4B9E99B}"/>
              </a:ext>
            </a:extLst>
          </p:cNvPr>
          <p:cNvPicPr>
            <a:picLocks noChangeAspect="1"/>
          </p:cNvPicPr>
          <p:nvPr/>
        </p:nvPicPr>
        <p:blipFill>
          <a:blip r:embed="rId5"/>
          <a:stretch>
            <a:fillRect/>
          </a:stretch>
        </p:blipFill>
        <p:spPr>
          <a:xfrm>
            <a:off x="3433482" y="1038608"/>
            <a:ext cx="7862045" cy="5013867"/>
          </a:xfrm>
          <a:prstGeom prst="rect">
            <a:avLst/>
          </a:prstGeom>
        </p:spPr>
      </p:pic>
    </p:spTree>
    <p:extLst>
      <p:ext uri="{BB962C8B-B14F-4D97-AF65-F5344CB8AC3E}">
        <p14:creationId xmlns:p14="http://schemas.microsoft.com/office/powerpoint/2010/main" val="14167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5007"/>
            <a:ext cx="1731949" cy="553998"/>
          </a:xfrm>
          <a:prstGeom prst="rect">
            <a:avLst/>
          </a:prstGeom>
        </p:spPr>
        <p:txBody>
          <a:bodyPr wrap="none" anchor="t">
            <a:spAutoFit/>
          </a:bodyPr>
          <a:lstStyle/>
          <a:p>
            <a:r>
              <a:rPr kumimoji="1" lang="en-US" altLang="zh-CN" sz="1600" b="1">
                <a:ea typeface="微软雅黑"/>
              </a:rPr>
              <a:t>Key Screen Shot</a:t>
            </a:r>
            <a:endParaRPr lang="zh-CN" altLang="en-US" sz="1600" b="1">
              <a:ea typeface="微软雅黑"/>
              <a:cs typeface="Segoe UI"/>
            </a:endParaRPr>
          </a:p>
          <a:p>
            <a:endParaRPr lang="zh-CN" altLang="en-US" sz="1400" b="1" dirty="0"/>
          </a:p>
        </p:txBody>
      </p:sp>
      <p:sp>
        <p:nvSpPr>
          <p:cNvPr id="3" name="椭圆 2"/>
          <p:cNvSpPr/>
          <p:nvPr/>
        </p:nvSpPr>
        <p:spPr>
          <a:xfrm>
            <a:off x="2580137" y="183137"/>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p>
        </p:txBody>
      </p:sp>
      <p:pic>
        <p:nvPicPr>
          <p:cNvPr id="6" name="图片 5"/>
          <p:cNvPicPr>
            <a:picLocks noChangeAspect="1"/>
          </p:cNvPicPr>
          <p:nvPr/>
        </p:nvPicPr>
        <p:blipFill rotWithShape="1">
          <a:blip r:embed="rId3"/>
          <a:srcRect l="48897"/>
          <a:stretch/>
        </p:blipFill>
        <p:spPr>
          <a:xfrm>
            <a:off x="-8468" y="356349"/>
            <a:ext cx="3137336" cy="6145301"/>
          </a:xfrm>
          <a:prstGeom prst="rect">
            <a:avLst/>
          </a:prstGeom>
        </p:spPr>
      </p:pic>
      <p:pic>
        <p:nvPicPr>
          <p:cNvPr id="5" name="图片 4"/>
          <p:cNvPicPr>
            <a:picLocks noChangeAspect="1"/>
          </p:cNvPicPr>
          <p:nvPr/>
        </p:nvPicPr>
        <p:blipFill rotWithShape="1">
          <a:blip r:embed="rId4"/>
          <a:srcRect l="49574"/>
          <a:stretch/>
        </p:blipFill>
        <p:spPr>
          <a:xfrm>
            <a:off x="-8468" y="2435266"/>
            <a:ext cx="1002201" cy="1987468"/>
          </a:xfrm>
          <a:prstGeom prst="rect">
            <a:avLst/>
          </a:prstGeom>
        </p:spPr>
      </p:pic>
      <p:pic>
        <p:nvPicPr>
          <p:cNvPr id="4" name="Picture 7" descr="A screenshot of a cell phone&#10;&#10;Description generated with very high confidence">
            <a:extLst>
              <a:ext uri="{FF2B5EF4-FFF2-40B4-BE49-F238E27FC236}">
                <a16:creationId xmlns:a16="http://schemas.microsoft.com/office/drawing/2014/main" id="{144F20A2-9BE0-405F-8CE4-1BA24EF2CA35}"/>
              </a:ext>
            </a:extLst>
          </p:cNvPr>
          <p:cNvPicPr>
            <a:picLocks noChangeAspect="1"/>
          </p:cNvPicPr>
          <p:nvPr/>
        </p:nvPicPr>
        <p:blipFill>
          <a:blip r:embed="rId5"/>
          <a:stretch>
            <a:fillRect/>
          </a:stretch>
        </p:blipFill>
        <p:spPr>
          <a:xfrm>
            <a:off x="3594847" y="700772"/>
            <a:ext cx="7673787" cy="5268197"/>
          </a:xfrm>
          <a:prstGeom prst="rect">
            <a:avLst/>
          </a:prstGeom>
        </p:spPr>
      </p:pic>
    </p:spTree>
    <p:extLst>
      <p:ext uri="{BB962C8B-B14F-4D97-AF65-F5344CB8AC3E}">
        <p14:creationId xmlns:p14="http://schemas.microsoft.com/office/powerpoint/2010/main" val="250494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272</Words>
  <Application>Microsoft Office PowerPoint</Application>
  <PresentationFormat>宽屏</PresentationFormat>
  <Paragraphs>152</Paragraphs>
  <Slides>28</Slides>
  <Notes>28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28</vt:i4>
      </vt:variant>
    </vt:vector>
  </HeadingPairs>
  <TitlesOfParts>
    <vt:vector size="36" baseType="lpstr">
      <vt:lpstr>Arial</vt:lpstr>
      <vt:lpstr>Calibri</vt:lpstr>
      <vt:lpstr>Calibri Light</vt:lpstr>
      <vt:lpstr>Segoe UI</vt:lpstr>
      <vt:lpstr>Segoe UI Light</vt:lpstr>
      <vt:lpstr>Times New Roman</vt:lpstr>
      <vt:lpstr>office theme</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Yang Jinning</cp:lastModifiedBy>
  <cp:revision>926</cp:revision>
  <dcterms:created xsi:type="dcterms:W3CDTF">2013-07-15T20:26:40Z</dcterms:created>
  <dcterms:modified xsi:type="dcterms:W3CDTF">2020-04-13T00:14:39Z</dcterms:modified>
</cp:coreProperties>
</file>